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50" r:id="rId3"/>
    <p:sldId id="352" r:id="rId4"/>
    <p:sldId id="355" r:id="rId5"/>
    <p:sldId id="354" r:id="rId6"/>
    <p:sldId id="353" r:id="rId7"/>
    <p:sldId id="318" r:id="rId8"/>
    <p:sldId id="325" r:id="rId9"/>
    <p:sldId id="330" r:id="rId10"/>
    <p:sldId id="357" r:id="rId11"/>
    <p:sldId id="356" r:id="rId12"/>
    <p:sldId id="35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hi ramirez" initials="ar" lastIdx="1" clrIdx="0">
    <p:extLst>
      <p:ext uri="{19B8F6BF-5375-455C-9EA6-DF929625EA0E}">
        <p15:presenceInfo xmlns:p15="http://schemas.microsoft.com/office/powerpoint/2012/main" userId="4dc0ecf815b1cb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617"/>
    <a:srgbClr val="004F78"/>
    <a:srgbClr val="FFC100"/>
    <a:srgbClr val="EDE100"/>
    <a:srgbClr val="009E30"/>
    <a:srgbClr val="009AAE"/>
    <a:srgbClr val="7DB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9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8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907A1-E870-45A5-86C0-261EEF51D6D4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</dgm:pt>
    <dgm:pt modelId="{070DC60D-CCC8-4B62-B221-262892E0B397}">
      <dgm:prSet phldrT="[Texto]"/>
      <dgm:spPr/>
      <dgm:t>
        <a:bodyPr/>
        <a:lstStyle/>
        <a:p>
          <a:r>
            <a:rPr lang="es-MX" dirty="0"/>
            <a:t>Gobierno</a:t>
          </a:r>
        </a:p>
      </dgm:t>
    </dgm:pt>
    <dgm:pt modelId="{7179C766-958C-4475-9930-2BBA2DC4931F}" type="parTrans" cxnId="{3C14900D-93E6-48F3-93EF-241F7F95BC59}">
      <dgm:prSet/>
      <dgm:spPr/>
      <dgm:t>
        <a:bodyPr/>
        <a:lstStyle/>
        <a:p>
          <a:endParaRPr lang="es-MX"/>
        </a:p>
      </dgm:t>
    </dgm:pt>
    <dgm:pt modelId="{B78DBE85-3E62-44D9-BFC9-BB8744D67F48}" type="sibTrans" cxnId="{3C14900D-93E6-48F3-93EF-241F7F95BC59}">
      <dgm:prSet/>
      <dgm:spPr/>
      <dgm:t>
        <a:bodyPr/>
        <a:lstStyle/>
        <a:p>
          <a:endParaRPr lang="es-MX"/>
        </a:p>
      </dgm:t>
    </dgm:pt>
    <dgm:pt modelId="{9B2549C8-A82E-4FA7-B5CC-BB8AAF43D8F6}">
      <dgm:prSet phldrT="[Texto]"/>
      <dgm:spPr/>
      <dgm:t>
        <a:bodyPr/>
        <a:lstStyle/>
        <a:p>
          <a:r>
            <a:rPr lang="es-MX"/>
            <a:t>Operadores</a:t>
          </a:r>
        </a:p>
      </dgm:t>
    </dgm:pt>
    <dgm:pt modelId="{F91A0DD5-719E-49F9-B87C-C0E91F46287D}" type="parTrans" cxnId="{38C2FE3F-5D73-48B4-A733-1BC97B8ADA5B}">
      <dgm:prSet/>
      <dgm:spPr/>
      <dgm:t>
        <a:bodyPr/>
        <a:lstStyle/>
        <a:p>
          <a:endParaRPr lang="es-MX"/>
        </a:p>
      </dgm:t>
    </dgm:pt>
    <dgm:pt modelId="{72313C6F-EA5D-4790-95FC-F05A4205D299}" type="sibTrans" cxnId="{38C2FE3F-5D73-48B4-A733-1BC97B8ADA5B}">
      <dgm:prSet/>
      <dgm:spPr/>
      <dgm:t>
        <a:bodyPr/>
        <a:lstStyle/>
        <a:p>
          <a:endParaRPr lang="es-MX"/>
        </a:p>
      </dgm:t>
    </dgm:pt>
    <dgm:pt modelId="{759F1AA5-42D7-4A52-8E2E-50AC3F06E820}">
      <dgm:prSet phldrT="[Texto]"/>
      <dgm:spPr/>
      <dgm:t>
        <a:bodyPr/>
        <a:lstStyle/>
        <a:p>
          <a:r>
            <a:rPr lang="es-MX" dirty="0"/>
            <a:t>Inversionistas</a:t>
          </a:r>
        </a:p>
      </dgm:t>
    </dgm:pt>
    <dgm:pt modelId="{FB7106D4-CB9F-43E5-942E-D2B729E42696}" type="parTrans" cxnId="{7D9E6DE8-2066-405C-A650-6E7D57A21914}">
      <dgm:prSet/>
      <dgm:spPr/>
      <dgm:t>
        <a:bodyPr/>
        <a:lstStyle/>
        <a:p>
          <a:endParaRPr lang="es-MX"/>
        </a:p>
      </dgm:t>
    </dgm:pt>
    <dgm:pt modelId="{5303C78F-F38E-4E1F-BB09-FA9FBD15C9CA}" type="sibTrans" cxnId="{7D9E6DE8-2066-405C-A650-6E7D57A21914}">
      <dgm:prSet/>
      <dgm:spPr/>
      <dgm:t>
        <a:bodyPr/>
        <a:lstStyle/>
        <a:p>
          <a:endParaRPr lang="es-MX"/>
        </a:p>
      </dgm:t>
    </dgm:pt>
    <dgm:pt modelId="{09D3A023-5733-4145-9F73-C40EC8613468}" type="pres">
      <dgm:prSet presAssocID="{33C907A1-E870-45A5-86C0-261EEF51D6D4}" presName="cycle" presStyleCnt="0">
        <dgm:presLayoutVars>
          <dgm:dir/>
          <dgm:resizeHandles val="exact"/>
        </dgm:presLayoutVars>
      </dgm:prSet>
      <dgm:spPr/>
    </dgm:pt>
    <dgm:pt modelId="{3F6E570C-E34C-4BCB-8083-CF0188BD96DA}" type="pres">
      <dgm:prSet presAssocID="{070DC60D-CCC8-4B62-B221-262892E0B397}" presName="node" presStyleLbl="node1" presStyleIdx="0" presStyleCnt="3">
        <dgm:presLayoutVars>
          <dgm:bulletEnabled val="1"/>
        </dgm:presLayoutVars>
      </dgm:prSet>
      <dgm:spPr/>
    </dgm:pt>
    <dgm:pt modelId="{47EB5388-218A-4CEF-9714-81285085FBA1}" type="pres">
      <dgm:prSet presAssocID="{070DC60D-CCC8-4B62-B221-262892E0B397}" presName="spNode" presStyleCnt="0"/>
      <dgm:spPr/>
    </dgm:pt>
    <dgm:pt modelId="{1B8257F7-EAC0-43FA-86ED-D44457EDD69F}" type="pres">
      <dgm:prSet presAssocID="{B78DBE85-3E62-44D9-BFC9-BB8744D67F48}" presName="sibTrans" presStyleLbl="sibTrans1D1" presStyleIdx="0" presStyleCnt="3"/>
      <dgm:spPr/>
    </dgm:pt>
    <dgm:pt modelId="{E8E0CE37-6FAA-45AE-87A2-33B7AE9B6CAF}" type="pres">
      <dgm:prSet presAssocID="{9B2549C8-A82E-4FA7-B5CC-BB8AAF43D8F6}" presName="node" presStyleLbl="node1" presStyleIdx="1" presStyleCnt="3">
        <dgm:presLayoutVars>
          <dgm:bulletEnabled val="1"/>
        </dgm:presLayoutVars>
      </dgm:prSet>
      <dgm:spPr/>
    </dgm:pt>
    <dgm:pt modelId="{D6850D05-FA99-4C2E-BEA4-EBAF07AC827D}" type="pres">
      <dgm:prSet presAssocID="{9B2549C8-A82E-4FA7-B5CC-BB8AAF43D8F6}" presName="spNode" presStyleCnt="0"/>
      <dgm:spPr/>
    </dgm:pt>
    <dgm:pt modelId="{75463C7F-25B3-49A9-9741-B38D86BD9F66}" type="pres">
      <dgm:prSet presAssocID="{72313C6F-EA5D-4790-95FC-F05A4205D299}" presName="sibTrans" presStyleLbl="sibTrans1D1" presStyleIdx="1" presStyleCnt="3"/>
      <dgm:spPr/>
    </dgm:pt>
    <dgm:pt modelId="{3D4C0D03-4A7E-4461-8E0F-60B5A0B41621}" type="pres">
      <dgm:prSet presAssocID="{759F1AA5-42D7-4A52-8E2E-50AC3F06E820}" presName="node" presStyleLbl="node1" presStyleIdx="2" presStyleCnt="3">
        <dgm:presLayoutVars>
          <dgm:bulletEnabled val="1"/>
        </dgm:presLayoutVars>
      </dgm:prSet>
      <dgm:spPr/>
    </dgm:pt>
    <dgm:pt modelId="{78FC9065-6767-401B-BFB3-9878F8B90220}" type="pres">
      <dgm:prSet presAssocID="{759F1AA5-42D7-4A52-8E2E-50AC3F06E820}" presName="spNode" presStyleCnt="0"/>
      <dgm:spPr/>
    </dgm:pt>
    <dgm:pt modelId="{6749A8CA-58FC-4061-9657-A2D1FE494E4B}" type="pres">
      <dgm:prSet presAssocID="{5303C78F-F38E-4E1F-BB09-FA9FBD15C9CA}" presName="sibTrans" presStyleLbl="sibTrans1D1" presStyleIdx="2" presStyleCnt="3"/>
      <dgm:spPr/>
    </dgm:pt>
  </dgm:ptLst>
  <dgm:cxnLst>
    <dgm:cxn modelId="{14D2A803-9964-4F45-B844-042BE80FD9E7}" type="presOf" srcId="{5303C78F-F38E-4E1F-BB09-FA9FBD15C9CA}" destId="{6749A8CA-58FC-4061-9657-A2D1FE494E4B}" srcOrd="0" destOrd="0" presId="urn:microsoft.com/office/officeart/2005/8/layout/cycle6"/>
    <dgm:cxn modelId="{3C14900D-93E6-48F3-93EF-241F7F95BC59}" srcId="{33C907A1-E870-45A5-86C0-261EEF51D6D4}" destId="{070DC60D-CCC8-4B62-B221-262892E0B397}" srcOrd="0" destOrd="0" parTransId="{7179C766-958C-4475-9930-2BBA2DC4931F}" sibTransId="{B78DBE85-3E62-44D9-BFC9-BB8744D67F48}"/>
    <dgm:cxn modelId="{38C2FE3F-5D73-48B4-A733-1BC97B8ADA5B}" srcId="{33C907A1-E870-45A5-86C0-261EEF51D6D4}" destId="{9B2549C8-A82E-4FA7-B5CC-BB8AAF43D8F6}" srcOrd="1" destOrd="0" parTransId="{F91A0DD5-719E-49F9-B87C-C0E91F46287D}" sibTransId="{72313C6F-EA5D-4790-95FC-F05A4205D299}"/>
    <dgm:cxn modelId="{E79F1682-9C2D-47BC-9AB0-E5CBDC396EAB}" type="presOf" srcId="{759F1AA5-42D7-4A52-8E2E-50AC3F06E820}" destId="{3D4C0D03-4A7E-4461-8E0F-60B5A0B41621}" srcOrd="0" destOrd="0" presId="urn:microsoft.com/office/officeart/2005/8/layout/cycle6"/>
    <dgm:cxn modelId="{C08F7D9F-1DFF-405B-AB8F-42B9D32AE8EF}" type="presOf" srcId="{070DC60D-CCC8-4B62-B221-262892E0B397}" destId="{3F6E570C-E34C-4BCB-8083-CF0188BD96DA}" srcOrd="0" destOrd="0" presId="urn:microsoft.com/office/officeart/2005/8/layout/cycle6"/>
    <dgm:cxn modelId="{2DF264CF-2340-4F8C-8202-E2A877B771DF}" type="presOf" srcId="{72313C6F-EA5D-4790-95FC-F05A4205D299}" destId="{75463C7F-25B3-49A9-9741-B38D86BD9F66}" srcOrd="0" destOrd="0" presId="urn:microsoft.com/office/officeart/2005/8/layout/cycle6"/>
    <dgm:cxn modelId="{BB9A2FE4-8C56-403D-AF48-415355290AF9}" type="presOf" srcId="{9B2549C8-A82E-4FA7-B5CC-BB8AAF43D8F6}" destId="{E8E0CE37-6FAA-45AE-87A2-33B7AE9B6CAF}" srcOrd="0" destOrd="0" presId="urn:microsoft.com/office/officeart/2005/8/layout/cycle6"/>
    <dgm:cxn modelId="{7D9E6DE8-2066-405C-A650-6E7D57A21914}" srcId="{33C907A1-E870-45A5-86C0-261EEF51D6D4}" destId="{759F1AA5-42D7-4A52-8E2E-50AC3F06E820}" srcOrd="2" destOrd="0" parTransId="{FB7106D4-CB9F-43E5-942E-D2B729E42696}" sibTransId="{5303C78F-F38E-4E1F-BB09-FA9FBD15C9CA}"/>
    <dgm:cxn modelId="{7E3360F8-EFB3-45BA-BCE3-DE52611802A8}" type="presOf" srcId="{33C907A1-E870-45A5-86C0-261EEF51D6D4}" destId="{09D3A023-5733-4145-9F73-C40EC8613468}" srcOrd="0" destOrd="0" presId="urn:microsoft.com/office/officeart/2005/8/layout/cycle6"/>
    <dgm:cxn modelId="{DACF73FE-ED19-477F-85CC-DCB469B55DB5}" type="presOf" srcId="{B78DBE85-3E62-44D9-BFC9-BB8744D67F48}" destId="{1B8257F7-EAC0-43FA-86ED-D44457EDD69F}" srcOrd="0" destOrd="0" presId="urn:microsoft.com/office/officeart/2005/8/layout/cycle6"/>
    <dgm:cxn modelId="{C13BCB41-BD0D-4A3F-853A-F3814B5CA252}" type="presParOf" srcId="{09D3A023-5733-4145-9F73-C40EC8613468}" destId="{3F6E570C-E34C-4BCB-8083-CF0188BD96DA}" srcOrd="0" destOrd="0" presId="urn:microsoft.com/office/officeart/2005/8/layout/cycle6"/>
    <dgm:cxn modelId="{6FBB8CA1-9489-4F60-AB72-A75BEE5D8069}" type="presParOf" srcId="{09D3A023-5733-4145-9F73-C40EC8613468}" destId="{47EB5388-218A-4CEF-9714-81285085FBA1}" srcOrd="1" destOrd="0" presId="urn:microsoft.com/office/officeart/2005/8/layout/cycle6"/>
    <dgm:cxn modelId="{0D76E4BA-5124-42A7-8926-027FC0E53BC9}" type="presParOf" srcId="{09D3A023-5733-4145-9F73-C40EC8613468}" destId="{1B8257F7-EAC0-43FA-86ED-D44457EDD69F}" srcOrd="2" destOrd="0" presId="urn:microsoft.com/office/officeart/2005/8/layout/cycle6"/>
    <dgm:cxn modelId="{C5DB8D5F-4B0F-466B-A3CB-78B53CC02E61}" type="presParOf" srcId="{09D3A023-5733-4145-9F73-C40EC8613468}" destId="{E8E0CE37-6FAA-45AE-87A2-33B7AE9B6CAF}" srcOrd="3" destOrd="0" presId="urn:microsoft.com/office/officeart/2005/8/layout/cycle6"/>
    <dgm:cxn modelId="{99C60B75-BCFC-424C-BB3E-426E5F5D807E}" type="presParOf" srcId="{09D3A023-5733-4145-9F73-C40EC8613468}" destId="{D6850D05-FA99-4C2E-BEA4-EBAF07AC827D}" srcOrd="4" destOrd="0" presId="urn:microsoft.com/office/officeart/2005/8/layout/cycle6"/>
    <dgm:cxn modelId="{13EA6FCC-6B76-419A-A9E1-D3E615E1F35F}" type="presParOf" srcId="{09D3A023-5733-4145-9F73-C40EC8613468}" destId="{75463C7F-25B3-49A9-9741-B38D86BD9F66}" srcOrd="5" destOrd="0" presId="urn:microsoft.com/office/officeart/2005/8/layout/cycle6"/>
    <dgm:cxn modelId="{E69CCBFF-0DE5-4892-94E7-66C347F91ED5}" type="presParOf" srcId="{09D3A023-5733-4145-9F73-C40EC8613468}" destId="{3D4C0D03-4A7E-4461-8E0F-60B5A0B41621}" srcOrd="6" destOrd="0" presId="urn:microsoft.com/office/officeart/2005/8/layout/cycle6"/>
    <dgm:cxn modelId="{2C7719E9-DB61-4604-BFB5-C7BC86959005}" type="presParOf" srcId="{09D3A023-5733-4145-9F73-C40EC8613468}" destId="{78FC9065-6767-401B-BFB3-9878F8B90220}" srcOrd="7" destOrd="0" presId="urn:microsoft.com/office/officeart/2005/8/layout/cycle6"/>
    <dgm:cxn modelId="{87D1D171-8E58-486C-A1E2-E392461450DD}" type="presParOf" srcId="{09D3A023-5733-4145-9F73-C40EC8613468}" destId="{6749A8CA-58FC-4061-9657-A2D1FE494E4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E570C-E34C-4BCB-8083-CF0188BD96DA}">
      <dsp:nvSpPr>
        <dsp:cNvPr id="0" name=""/>
        <dsp:cNvSpPr/>
      </dsp:nvSpPr>
      <dsp:spPr>
        <a:xfrm>
          <a:off x="1600228" y="1440"/>
          <a:ext cx="1444855" cy="9391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Gobierno</a:t>
          </a:r>
        </a:p>
      </dsp:txBody>
      <dsp:txXfrm>
        <a:off x="1646074" y="47286"/>
        <a:ext cx="1353163" cy="847464"/>
      </dsp:txXfrm>
    </dsp:sp>
    <dsp:sp modelId="{1B8257F7-EAC0-43FA-86ED-D44457EDD69F}">
      <dsp:nvSpPr>
        <dsp:cNvPr id="0" name=""/>
        <dsp:cNvSpPr/>
      </dsp:nvSpPr>
      <dsp:spPr>
        <a:xfrm>
          <a:off x="1071498" y="471018"/>
          <a:ext cx="2502316" cy="2502316"/>
        </a:xfrm>
        <a:custGeom>
          <a:avLst/>
          <a:gdLst/>
          <a:ahLst/>
          <a:cxnLst/>
          <a:rect l="0" t="0" r="0" b="0"/>
          <a:pathLst>
            <a:path>
              <a:moveTo>
                <a:pt x="1984053" y="237126"/>
              </a:moveTo>
              <a:arcTo wR="1251158" hR="1251158" stAng="18351461" swAng="364293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CE37-6FAA-45AE-87A2-33B7AE9B6CAF}">
      <dsp:nvSpPr>
        <dsp:cNvPr id="0" name=""/>
        <dsp:cNvSpPr/>
      </dsp:nvSpPr>
      <dsp:spPr>
        <a:xfrm>
          <a:off x="2683763" y="1878177"/>
          <a:ext cx="1444855" cy="93915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Operadores</a:t>
          </a:r>
        </a:p>
      </dsp:txBody>
      <dsp:txXfrm>
        <a:off x="2729609" y="1924023"/>
        <a:ext cx="1353163" cy="847464"/>
      </dsp:txXfrm>
    </dsp:sp>
    <dsp:sp modelId="{75463C7F-25B3-49A9-9741-B38D86BD9F66}">
      <dsp:nvSpPr>
        <dsp:cNvPr id="0" name=""/>
        <dsp:cNvSpPr/>
      </dsp:nvSpPr>
      <dsp:spPr>
        <a:xfrm>
          <a:off x="1071498" y="471018"/>
          <a:ext cx="2502316" cy="2502316"/>
        </a:xfrm>
        <a:custGeom>
          <a:avLst/>
          <a:gdLst/>
          <a:ahLst/>
          <a:cxnLst/>
          <a:rect l="0" t="0" r="0" b="0"/>
          <a:pathLst>
            <a:path>
              <a:moveTo>
                <a:pt x="1845540" y="2352114"/>
              </a:moveTo>
              <a:arcTo wR="1251158" hR="1251158" stAng="3698182" swAng="3403637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0D03-4A7E-4461-8E0F-60B5A0B41621}">
      <dsp:nvSpPr>
        <dsp:cNvPr id="0" name=""/>
        <dsp:cNvSpPr/>
      </dsp:nvSpPr>
      <dsp:spPr>
        <a:xfrm>
          <a:off x="516694" y="1878177"/>
          <a:ext cx="1444855" cy="93915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Inversionistas</a:t>
          </a:r>
        </a:p>
      </dsp:txBody>
      <dsp:txXfrm>
        <a:off x="562540" y="1924023"/>
        <a:ext cx="1353163" cy="847464"/>
      </dsp:txXfrm>
    </dsp:sp>
    <dsp:sp modelId="{6749A8CA-58FC-4061-9657-A2D1FE494E4B}">
      <dsp:nvSpPr>
        <dsp:cNvPr id="0" name=""/>
        <dsp:cNvSpPr/>
      </dsp:nvSpPr>
      <dsp:spPr>
        <a:xfrm>
          <a:off x="1071498" y="471018"/>
          <a:ext cx="2502316" cy="2502316"/>
        </a:xfrm>
        <a:custGeom>
          <a:avLst/>
          <a:gdLst/>
          <a:ahLst/>
          <a:cxnLst/>
          <a:rect l="0" t="0" r="0" b="0"/>
          <a:pathLst>
            <a:path>
              <a:moveTo>
                <a:pt x="8224" y="1394383"/>
              </a:moveTo>
              <a:arcTo wR="1251158" hR="1251158" stAng="10405602" swAng="3642937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FDAFC-74DC-4BF1-8D8F-4C56D48B8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753E9E-A527-4BC0-9306-CBA5DE76A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5A2A51-B6EF-4D04-B356-28C291DC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0522D2-621A-4B23-8F85-D85DADD9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1EE538-F7E5-4A94-B322-637EEE9B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5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5DADD-2DD8-425F-9D34-06462957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40F2DC-2DEF-4E04-8A73-107E74879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40755-5452-4EEA-B1AF-05339F5D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D7B64-148F-475B-B874-ABC37140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50D538-954D-410B-BB31-E1D0EDDA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1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BD6209-611E-4427-A6A2-6DECB0786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8B9014-CD55-45D0-A3F9-8C80E74E8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F7B310-088A-4070-BCEC-B0F4A83E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010F70-E77B-482E-AD89-AC4F0941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0655D-11A6-4D4C-A8AC-934A9D84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5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D0171-89BC-48DB-BDAF-B644A3ED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7BD77-E4BD-4700-B171-3292FBB73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976C84-FDC2-41D5-93A6-0C75A8A4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BC650-68CC-419C-A767-C2FE974D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3CCC86-734E-440E-8E87-0B61D8E2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22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0B848-492E-44E2-94CB-915B60C7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9F2DA6-C1E4-4231-B82C-F5BBE221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22992F-FBA4-4CFC-A81C-E976F49B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7CC2C-F7B4-447E-9340-A838CB6D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2EAA9B-7EFD-4C07-88F3-73298F1F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5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8113B-A8F7-4F16-8025-BF2384A4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1D67ED-88C5-4620-A6C6-7381628B2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261053-4D52-4D00-9E1E-A76CDEFE8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3570C0-80C8-483B-AB10-877E0E30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1173B2-38FB-46F6-A603-9BC728E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47E7C4-6AE5-43F2-84AA-31E11E1A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3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AC4BC-DA38-4C36-BC77-104274A0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004030-A76B-4D35-8828-47FF6E1BB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256D3C-F57C-4633-B9A3-A099E88D5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6CC78D-F9E3-40DE-8B03-936C31356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8D02C2-B3B0-476E-BC9F-D33CF7E2B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E7A9D4-C144-46F8-8253-D28B98E9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05416E-0958-4813-9451-E81CF396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7AB7E3-66EE-43B1-ADCC-A33D6B58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7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D7AA4-B8F3-4A7F-851F-D2ED73BA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77FFED-2A42-47FD-9D8B-FDCF39EC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6C2D61-66EA-42BE-A7B3-32A1410C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811602-7C1E-401A-A887-8DC82BD5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0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5732AA-8D5A-4AAF-887E-BE911036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AED6A5-C411-4F42-8BF4-3630344D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A62526-05ED-431D-86A2-5BAECB54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2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6AB16-1BEA-42A4-B521-9CD343C6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41B95C-9789-4741-92FC-C2CF46EB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7DEDCB-A6EE-4707-A1A7-04FF527E2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1E8C59-D5D5-4E8B-9696-E45C5F7D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50ED43-B240-4F2F-90AC-6E4103FF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B6B6EA-D7EB-4C35-B963-8657DE8F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2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6D833-47D1-4C60-900F-514D2995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784BDC-45F3-4C23-99D0-1DA92D0F5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41737C-1761-4C26-BC00-4AB11F757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40568C-18CA-4C2A-AE42-4642834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0114B6-63EF-45AA-BFC1-F4893115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1D3AC8-66F4-45DC-8018-BB983C8E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3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2D3822-34AB-4B39-93A2-509294F3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B93009-AF01-4069-9824-13AA13A0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37CDF9-4DD2-4DA7-91D5-E2E8FEBD1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984D1-59E4-4802-BAC4-A6EF37B2EC33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49DAF-AD37-467E-AEBF-2D6E8017D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9A06FE-23BB-411B-A99A-58E8A8CEB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68FF-8EE8-41BB-82B1-CA8AFEED1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turo.cadena@giz.d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jpg"/><Relationship Id="rId7" Type="http://schemas.openxmlformats.org/officeDocument/2006/relationships/image" Target="../media/image7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10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6">
            <a:extLst>
              <a:ext uri="{FF2B5EF4-FFF2-40B4-BE49-F238E27FC236}">
                <a16:creationId xmlns:a16="http://schemas.microsoft.com/office/drawing/2014/main" id="{A628D68C-B090-4675-8D40-11C9C8758919}"/>
              </a:ext>
            </a:extLst>
          </p:cNvPr>
          <p:cNvSpPr txBox="1">
            <a:spLocks/>
          </p:cNvSpPr>
          <p:nvPr/>
        </p:nvSpPr>
        <p:spPr>
          <a:xfrm>
            <a:off x="984804" y="2546357"/>
            <a:ext cx="8194429" cy="7437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4F78"/>
                </a:solidFill>
                <a:effectLst/>
                <a:uLnTx/>
                <a:uFillTx/>
                <a:latin typeface="Helvetica" charset="0"/>
                <a:cs typeface="Helvetica" charset="0"/>
              </a:rPr>
              <a:t>C40 Cities Finance Facility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4E77">
                  <a:lumMod val="75000"/>
                </a:srgbClr>
              </a:solidFill>
              <a:effectLst/>
              <a:uLnTx/>
              <a:uFillTx/>
              <a:latin typeface="Helvetica" charset="0"/>
              <a:cs typeface="Helvetica" charset="0"/>
            </a:endParaRPr>
          </a:p>
        </p:txBody>
      </p:sp>
      <p:sp>
        <p:nvSpPr>
          <p:cNvPr id="12" name="Titel 6">
            <a:extLst>
              <a:ext uri="{FF2B5EF4-FFF2-40B4-BE49-F238E27FC236}">
                <a16:creationId xmlns:a16="http://schemas.microsoft.com/office/drawing/2014/main" id="{A591028A-F568-426D-9E3C-9BEFA0FED465}"/>
              </a:ext>
            </a:extLst>
          </p:cNvPr>
          <p:cNvSpPr txBox="1">
            <a:spLocks/>
          </p:cNvSpPr>
          <p:nvPr/>
        </p:nvSpPr>
        <p:spPr>
          <a:xfrm>
            <a:off x="984804" y="3153845"/>
            <a:ext cx="10287390" cy="10338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4E77">
                    <a:lumMod val="75000"/>
                  </a:srgbClr>
                </a:solidFill>
                <a:effectLst/>
                <a:uLnTx/>
                <a:uFillTx/>
                <a:latin typeface="Helvetica" charset="0"/>
                <a:cs typeface="Helvetica" charset="0"/>
              </a:rPr>
              <a:t>Preparación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4E77">
                    <a:lumMod val="75000"/>
                  </a:srgbClr>
                </a:solidFill>
                <a:effectLst/>
                <a:uLnTx/>
                <a:uFillTx/>
                <a:latin typeface="Helvetica" charset="0"/>
                <a:cs typeface="Helvetica" charset="0"/>
              </a:rPr>
              <a:t> de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4E77">
                    <a:lumMod val="75000"/>
                  </a:srgbClr>
                </a:solidFill>
                <a:effectLst/>
                <a:uLnTx/>
                <a:uFillTx/>
                <a:latin typeface="Helvetica" charset="0"/>
                <a:cs typeface="Helvetica" charset="0"/>
              </a:rPr>
              <a:t>proyectos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4E77">
                    <a:lumMod val="75000"/>
                  </a:srgbClr>
                </a:solidFill>
                <a:effectLst/>
                <a:uLnTx/>
                <a:uFillTx/>
                <a:latin typeface="Helvetica" charset="0"/>
                <a:cs typeface="Helvetica" charset="0"/>
              </a:rPr>
              <a:t> de Transporte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4E77">
                    <a:lumMod val="75000"/>
                  </a:srgbClr>
                </a:solidFill>
                <a:effectLst/>
                <a:uLnTx/>
                <a:uFillTx/>
                <a:latin typeface="Helvetica" charset="0"/>
                <a:cs typeface="Helvetica" charset="0"/>
              </a:rPr>
              <a:t>Cero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4E77">
                    <a:lumMod val="75000"/>
                  </a:srgbClr>
                </a:solidFill>
                <a:effectLst/>
                <a:uLnTx/>
                <a:uFillTx/>
                <a:latin typeface="Helvetica" charset="0"/>
                <a:cs typeface="Helvetica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4E77">
                    <a:lumMod val="75000"/>
                  </a:srgbClr>
                </a:solidFill>
                <a:effectLst/>
                <a:uLnTx/>
                <a:uFillTx/>
                <a:latin typeface="Helvetica" charset="0"/>
                <a:cs typeface="Helvetica" charset="0"/>
              </a:rPr>
              <a:t>Emisiones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4E77">
                  <a:lumMod val="75000"/>
                </a:srgbClr>
              </a:solidFill>
              <a:effectLst/>
              <a:uLnTx/>
              <a:uFillTx/>
              <a:latin typeface="Helvetica" charset="0"/>
              <a:cs typeface="Helvetica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0" dirty="0" err="1">
                <a:solidFill>
                  <a:srgbClr val="004E77">
                    <a:lumMod val="75000"/>
                  </a:srgbClr>
                </a:solidFill>
              </a:rPr>
              <a:t>Experiencia</a:t>
            </a:r>
            <a:r>
              <a:rPr lang="de-DE" sz="2400" b="0" dirty="0">
                <a:solidFill>
                  <a:srgbClr val="004E77">
                    <a:lumMod val="75000"/>
                  </a:srgbClr>
                </a:solidFill>
              </a:rPr>
              <a:t> del C40 Cities Finance Facility en México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4E77">
                  <a:lumMod val="75000"/>
                </a:srgbClr>
              </a:solidFill>
              <a:effectLst/>
              <a:uLnTx/>
              <a:uFillTx/>
              <a:latin typeface="Helvetica" charset="0"/>
              <a:cs typeface="Helvetica" charset="0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3A456D0-2236-4A1F-977E-3480CD25B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3" y="367425"/>
            <a:ext cx="1817374" cy="80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54">
            <a:extLst>
              <a:ext uri="{FF2B5EF4-FFF2-40B4-BE49-F238E27FC236}">
                <a16:creationId xmlns:a16="http://schemas.microsoft.com/office/drawing/2014/main" id="{5181A1FC-DD55-4FBF-AC9B-39008A2F2A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322" y="334509"/>
            <a:ext cx="1096015" cy="77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picture containing knife&#10;&#10;Description automatically generated">
            <a:extLst>
              <a:ext uri="{FF2B5EF4-FFF2-40B4-BE49-F238E27FC236}">
                <a16:creationId xmlns:a16="http://schemas.microsoft.com/office/drawing/2014/main" id="{6008E4C8-4279-4149-A612-927E5BF4F4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3"/>
          <a:stretch/>
        </p:blipFill>
        <p:spPr>
          <a:xfrm>
            <a:off x="919806" y="5175186"/>
            <a:ext cx="10352388" cy="14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5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EE21DA-BA28-43D2-A0F2-F0ED1C3077C8}"/>
              </a:ext>
            </a:extLst>
          </p:cNvPr>
          <p:cNvSpPr txBox="1"/>
          <p:nvPr/>
        </p:nvSpPr>
        <p:spPr>
          <a:xfrm>
            <a:off x="4621694" y="2034827"/>
            <a:ext cx="9170506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Dimensiones mínimas de la </a:t>
            </a:r>
            <a:r>
              <a:rPr lang="es-MX" dirty="0" err="1"/>
              <a:t>electroteminal</a:t>
            </a:r>
            <a:endParaRPr lang="es-MX" dirty="0"/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Infraestructura mínima requerida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Obra Civil y Eléctrica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Análisis de horarios de Carga y tarifas diferenciadas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Selección y Distribución de equipamiento e infraestructura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Sistemas de emergencia y seguridad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Mantenimiento de infraestructura</a:t>
            </a:r>
            <a:endParaRPr lang="es-ES" dirty="0"/>
          </a:p>
          <a:p>
            <a:pPr marL="800100" lvl="1" indent="-342900">
              <a:buBlip>
                <a:blip r:embed="rId2"/>
              </a:buBlip>
            </a:pPr>
            <a:endParaRPr lang="es-MX" dirty="0"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438287C-9C9F-479F-ACDA-32DAF5413CEC}"/>
              </a:ext>
            </a:extLst>
          </p:cNvPr>
          <p:cNvSpPr txBox="1">
            <a:spLocks/>
          </p:cNvSpPr>
          <p:nvPr/>
        </p:nvSpPr>
        <p:spPr>
          <a:xfrm>
            <a:off x="457199" y="249730"/>
            <a:ext cx="8946108" cy="1018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s-MX" sz="2400" dirty="0"/>
              <a:t>Recomendaciones Diseño de Patios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B18FEF-D65E-4ABA-B082-EB800B5B8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95" y="1588368"/>
            <a:ext cx="2809020" cy="402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42D4156D-7B96-4A82-8BB4-01CB138E8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69" y="218235"/>
            <a:ext cx="1070194" cy="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67297A-6C4E-441E-ABC0-A3CBB6930EA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3" y="206039"/>
            <a:ext cx="644587" cy="432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34">
            <a:extLst>
              <a:ext uri="{FF2B5EF4-FFF2-40B4-BE49-F238E27FC236}">
                <a16:creationId xmlns:a16="http://schemas.microsoft.com/office/drawing/2014/main" id="{E2AF8254-3920-7E44-BD76-20E3595A2DAE}"/>
              </a:ext>
            </a:extLst>
          </p:cNvPr>
          <p:cNvGrpSpPr/>
          <p:nvPr/>
        </p:nvGrpSpPr>
        <p:grpSpPr>
          <a:xfrm rot="10800000">
            <a:off x="11713886" y="3657599"/>
            <a:ext cx="492182" cy="2860772"/>
            <a:chOff x="0" y="0"/>
            <a:chExt cx="729460" cy="4236490"/>
          </a:xfrm>
        </p:grpSpPr>
        <p:sp>
          <p:nvSpPr>
            <p:cNvPr id="8" name="Isosceles Triangle 5">
              <a:extLst>
                <a:ext uri="{FF2B5EF4-FFF2-40B4-BE49-F238E27FC236}">
                  <a16:creationId xmlns:a16="http://schemas.microsoft.com/office/drawing/2014/main" id="{F40E27F0-E26B-5E4B-BEB7-2E07A3964466}"/>
                </a:ext>
              </a:extLst>
            </p:cNvPr>
            <p:cNvSpPr/>
            <p:nvPr/>
          </p:nvSpPr>
          <p:spPr>
            <a:xfrm rot="5400000">
              <a:off x="-353391" y="317491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E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0" name="Isosceles Triangle 5">
              <a:extLst>
                <a:ext uri="{FF2B5EF4-FFF2-40B4-BE49-F238E27FC236}">
                  <a16:creationId xmlns:a16="http://schemas.microsoft.com/office/drawing/2014/main" id="{309C396A-29E0-A040-A90B-4A909C789BFC}"/>
                </a:ext>
              </a:extLst>
            </p:cNvPr>
            <p:cNvSpPr/>
            <p:nvPr/>
          </p:nvSpPr>
          <p:spPr>
            <a:xfrm rot="5400000">
              <a:off x="-353391" y="176630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1" name="Isosceles Triangle 5">
              <a:extLst>
                <a:ext uri="{FF2B5EF4-FFF2-40B4-BE49-F238E27FC236}">
                  <a16:creationId xmlns:a16="http://schemas.microsoft.com/office/drawing/2014/main" id="{63F77A9F-847A-524D-B0F3-DD48C9AABB7F}"/>
                </a:ext>
              </a:extLst>
            </p:cNvPr>
            <p:cNvSpPr/>
            <p:nvPr/>
          </p:nvSpPr>
          <p:spPr>
            <a:xfrm rot="5400000">
              <a:off x="-357693" y="35769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7DB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Isosceles Triangle 5">
              <a:extLst>
                <a:ext uri="{FF2B5EF4-FFF2-40B4-BE49-F238E27FC236}">
                  <a16:creationId xmlns:a16="http://schemas.microsoft.com/office/drawing/2014/main" id="{F74B1EC6-6A7F-9541-93D3-39F1798B3365}"/>
                </a:ext>
              </a:extLst>
            </p:cNvPr>
            <p:cNvSpPr/>
            <p:nvPr/>
          </p:nvSpPr>
          <p:spPr>
            <a:xfrm rot="16200000">
              <a:off x="-281893" y="1083981"/>
              <a:ext cx="1352114" cy="670577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4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Isosceles Triangle 5">
              <a:extLst>
                <a:ext uri="{FF2B5EF4-FFF2-40B4-BE49-F238E27FC236}">
                  <a16:creationId xmlns:a16="http://schemas.microsoft.com/office/drawing/2014/main" id="{CF1194BF-8F0D-BC4C-AA8A-46BD16B9ABD5}"/>
                </a:ext>
              </a:extLst>
            </p:cNvPr>
            <p:cNvSpPr/>
            <p:nvPr/>
          </p:nvSpPr>
          <p:spPr>
            <a:xfrm rot="16200000">
              <a:off x="-281888" y="2492589"/>
              <a:ext cx="1352115" cy="670581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38723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755AEBD-63A7-45B0-9582-07C87228E797}"/>
              </a:ext>
            </a:extLst>
          </p:cNvPr>
          <p:cNvSpPr txBox="1">
            <a:spLocks/>
          </p:cNvSpPr>
          <p:nvPr/>
        </p:nvSpPr>
        <p:spPr>
          <a:xfrm>
            <a:off x="457199" y="249730"/>
            <a:ext cx="8946108" cy="1018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s-MX" sz="2400" dirty="0"/>
              <a:t>Fase de Inversión: Estudios Técnicos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92E1E6-51AC-488C-A27B-9976F15A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14" y="1835318"/>
            <a:ext cx="2086353" cy="298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A418AF77-AFFE-4678-8795-65F68F9C4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69" y="218235"/>
            <a:ext cx="1070194" cy="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B285C3-3B2C-4B54-B055-22C4B8BCA73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3" y="206039"/>
            <a:ext cx="644587" cy="4329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25DC9E-98FE-471E-ACA2-5DA6FC05BFB0}"/>
              </a:ext>
            </a:extLst>
          </p:cNvPr>
          <p:cNvSpPr txBox="1"/>
          <p:nvPr/>
        </p:nvSpPr>
        <p:spPr>
          <a:xfrm>
            <a:off x="3230413" y="2057791"/>
            <a:ext cx="2936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i="1" dirty="0"/>
              <a:t>(En elaboración)</a:t>
            </a:r>
            <a:endParaRPr lang="es-ES" sz="1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27DB28-AD74-ED49-BE37-121F48DD11DC}"/>
              </a:ext>
            </a:extLst>
          </p:cNvPr>
          <p:cNvSpPr txBox="1"/>
          <p:nvPr/>
        </p:nvSpPr>
        <p:spPr>
          <a:xfrm>
            <a:off x="3544134" y="2365568"/>
            <a:ext cx="6513575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Blip>
                <a:blip r:embed="rId5"/>
              </a:buBlip>
            </a:pPr>
            <a:r>
              <a:rPr lang="en-GB" dirty="0" err="1">
                <a:cs typeface="Helvetica"/>
              </a:rPr>
              <a:t>Recomendaciones</a:t>
            </a:r>
            <a:r>
              <a:rPr lang="en-GB" dirty="0">
                <a:cs typeface="Helvetica"/>
              </a:rPr>
              <a:t> </a:t>
            </a:r>
            <a:r>
              <a:rPr lang="en-GB" dirty="0" err="1">
                <a:cs typeface="Helvetica"/>
              </a:rPr>
              <a:t>institucionales</a:t>
            </a:r>
            <a:r>
              <a:rPr lang="en-GB" dirty="0">
                <a:cs typeface="Helvetica"/>
              </a:rPr>
              <a:t> y </a:t>
            </a:r>
            <a:r>
              <a:rPr lang="en-GB" dirty="0" err="1">
                <a:cs typeface="Helvetica"/>
              </a:rPr>
              <a:t>legales</a:t>
            </a:r>
            <a:r>
              <a:rPr lang="en-GB" dirty="0">
                <a:cs typeface="Helvetica"/>
              </a:rPr>
              <a:t> para la </a:t>
            </a:r>
            <a:r>
              <a:rPr lang="en-GB" dirty="0" err="1">
                <a:cs typeface="Helvetica"/>
              </a:rPr>
              <a:t>creación</a:t>
            </a:r>
            <a:r>
              <a:rPr lang="en-GB" dirty="0">
                <a:cs typeface="Helvetica"/>
              </a:rPr>
              <a:t> de bases de </a:t>
            </a:r>
            <a:r>
              <a:rPr lang="en-GB" dirty="0" err="1">
                <a:cs typeface="Helvetica"/>
              </a:rPr>
              <a:t>licitación</a:t>
            </a:r>
            <a:endParaRPr lang="en-GB" dirty="0">
              <a:cs typeface="Helvetica"/>
            </a:endParaRPr>
          </a:p>
          <a:p>
            <a:pPr marL="800100" lvl="1" indent="-342900">
              <a:lnSpc>
                <a:spcPct val="150000"/>
              </a:lnSpc>
              <a:buBlip>
                <a:blip r:embed="rId5"/>
              </a:buBlip>
            </a:pPr>
            <a:r>
              <a:rPr lang="en-GB" dirty="0" err="1">
                <a:cs typeface="Helvetica"/>
              </a:rPr>
              <a:t>Diseño</a:t>
            </a:r>
            <a:r>
              <a:rPr lang="en-GB" dirty="0">
                <a:cs typeface="Helvetica"/>
              </a:rPr>
              <a:t> de </a:t>
            </a:r>
            <a:r>
              <a:rPr lang="en-GB" dirty="0" err="1">
                <a:cs typeface="Helvetica"/>
              </a:rPr>
              <a:t>modelo</a:t>
            </a:r>
            <a:r>
              <a:rPr lang="en-GB" dirty="0">
                <a:cs typeface="Helvetica"/>
              </a:rPr>
              <a:t> </a:t>
            </a:r>
            <a:r>
              <a:rPr lang="en-GB" dirty="0" err="1">
                <a:cs typeface="Helvetica"/>
              </a:rPr>
              <a:t>operacional</a:t>
            </a:r>
            <a:r>
              <a:rPr lang="en-GB" dirty="0">
                <a:cs typeface="Helvetica"/>
              </a:rPr>
              <a:t> con </a:t>
            </a:r>
            <a:r>
              <a:rPr lang="en-GB" dirty="0" err="1">
                <a:cs typeface="Helvetica"/>
              </a:rPr>
              <a:t>flotas</a:t>
            </a:r>
            <a:r>
              <a:rPr lang="en-GB" dirty="0">
                <a:cs typeface="Helvetica"/>
              </a:rPr>
              <a:t> </a:t>
            </a:r>
            <a:r>
              <a:rPr lang="en-GB" dirty="0" err="1">
                <a:cs typeface="Helvetica"/>
              </a:rPr>
              <a:t>eléctricas</a:t>
            </a:r>
            <a:endParaRPr lang="en-GB" dirty="0">
              <a:cs typeface="Helvetica"/>
            </a:endParaRPr>
          </a:p>
          <a:p>
            <a:pPr marL="800100" lvl="1" indent="-342900">
              <a:lnSpc>
                <a:spcPct val="150000"/>
              </a:lnSpc>
              <a:buBlip>
                <a:blip r:embed="rId5"/>
              </a:buBlip>
            </a:pPr>
            <a:r>
              <a:rPr lang="en-GB" dirty="0" err="1">
                <a:cs typeface="Helvetica"/>
              </a:rPr>
              <a:t>Modelos</a:t>
            </a:r>
            <a:r>
              <a:rPr lang="en-GB" dirty="0">
                <a:cs typeface="Helvetica"/>
              </a:rPr>
              <a:t> de </a:t>
            </a:r>
            <a:r>
              <a:rPr lang="en-GB" dirty="0" err="1">
                <a:cs typeface="Helvetica"/>
              </a:rPr>
              <a:t>negocio</a:t>
            </a:r>
            <a:r>
              <a:rPr lang="en-GB" dirty="0">
                <a:cs typeface="Helvetica"/>
              </a:rPr>
              <a:t> para </a:t>
            </a:r>
            <a:r>
              <a:rPr lang="en-GB" dirty="0" err="1">
                <a:cs typeface="Helvetica"/>
              </a:rPr>
              <a:t>flotas</a:t>
            </a:r>
            <a:r>
              <a:rPr lang="en-GB" dirty="0">
                <a:cs typeface="Helvetica"/>
              </a:rPr>
              <a:t> con </a:t>
            </a:r>
            <a:r>
              <a:rPr lang="en-GB" dirty="0" err="1">
                <a:cs typeface="Helvetica"/>
              </a:rPr>
              <a:t>autobuses</a:t>
            </a:r>
            <a:r>
              <a:rPr lang="en-GB" dirty="0">
                <a:cs typeface="Helvetica"/>
              </a:rPr>
              <a:t> </a:t>
            </a:r>
            <a:r>
              <a:rPr lang="en-GB" dirty="0" err="1">
                <a:cs typeface="Helvetica"/>
              </a:rPr>
              <a:t>eléctricos</a:t>
            </a:r>
            <a:endParaRPr lang="en-GB" dirty="0">
              <a:cs typeface="Helvetica"/>
            </a:endParaRPr>
          </a:p>
          <a:p>
            <a:pPr lvl="1">
              <a:lnSpc>
                <a:spcPct val="150000"/>
              </a:lnSpc>
            </a:pPr>
            <a:endParaRPr lang="en-GB" dirty="0">
              <a:cs typeface="Helvetica"/>
            </a:endParaRPr>
          </a:p>
        </p:txBody>
      </p:sp>
      <p:grpSp>
        <p:nvGrpSpPr>
          <p:cNvPr id="11" name="Group 34">
            <a:extLst>
              <a:ext uri="{FF2B5EF4-FFF2-40B4-BE49-F238E27FC236}">
                <a16:creationId xmlns:a16="http://schemas.microsoft.com/office/drawing/2014/main" id="{D89587EC-BB99-044F-AEE8-676339E9262F}"/>
              </a:ext>
            </a:extLst>
          </p:cNvPr>
          <p:cNvGrpSpPr/>
          <p:nvPr/>
        </p:nvGrpSpPr>
        <p:grpSpPr>
          <a:xfrm rot="10800000">
            <a:off x="11713886" y="3657599"/>
            <a:ext cx="492182" cy="2860772"/>
            <a:chOff x="0" y="0"/>
            <a:chExt cx="729460" cy="4236490"/>
          </a:xfrm>
        </p:grpSpPr>
        <p:sp>
          <p:nvSpPr>
            <p:cNvPr id="12" name="Isosceles Triangle 5">
              <a:extLst>
                <a:ext uri="{FF2B5EF4-FFF2-40B4-BE49-F238E27FC236}">
                  <a16:creationId xmlns:a16="http://schemas.microsoft.com/office/drawing/2014/main" id="{5AAAB8FD-45DA-1B42-90C8-17E3E8D2B1DD}"/>
                </a:ext>
              </a:extLst>
            </p:cNvPr>
            <p:cNvSpPr/>
            <p:nvPr/>
          </p:nvSpPr>
          <p:spPr>
            <a:xfrm rot="5400000">
              <a:off x="-353391" y="317491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E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Isosceles Triangle 5">
              <a:extLst>
                <a:ext uri="{FF2B5EF4-FFF2-40B4-BE49-F238E27FC236}">
                  <a16:creationId xmlns:a16="http://schemas.microsoft.com/office/drawing/2014/main" id="{72F6DCC7-FED2-CE46-BFD2-EBD6E2222AC9}"/>
                </a:ext>
              </a:extLst>
            </p:cNvPr>
            <p:cNvSpPr/>
            <p:nvPr/>
          </p:nvSpPr>
          <p:spPr>
            <a:xfrm rot="5400000">
              <a:off x="-353391" y="176630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Isosceles Triangle 5">
              <a:extLst>
                <a:ext uri="{FF2B5EF4-FFF2-40B4-BE49-F238E27FC236}">
                  <a16:creationId xmlns:a16="http://schemas.microsoft.com/office/drawing/2014/main" id="{2994AD6E-9F58-D044-8BAD-70E6C037EC79}"/>
                </a:ext>
              </a:extLst>
            </p:cNvPr>
            <p:cNvSpPr/>
            <p:nvPr/>
          </p:nvSpPr>
          <p:spPr>
            <a:xfrm rot="5400000">
              <a:off x="-357693" y="35769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7DB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6" name="Isosceles Triangle 5">
              <a:extLst>
                <a:ext uri="{FF2B5EF4-FFF2-40B4-BE49-F238E27FC236}">
                  <a16:creationId xmlns:a16="http://schemas.microsoft.com/office/drawing/2014/main" id="{4912D44A-CC01-B34B-A42B-D660FE389697}"/>
                </a:ext>
              </a:extLst>
            </p:cNvPr>
            <p:cNvSpPr/>
            <p:nvPr/>
          </p:nvSpPr>
          <p:spPr>
            <a:xfrm rot="16200000">
              <a:off x="-281893" y="1083981"/>
              <a:ext cx="1352114" cy="670577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4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4DAE1BE2-D183-2B47-A662-8BE95B18A0CB}"/>
                </a:ext>
              </a:extLst>
            </p:cNvPr>
            <p:cNvSpPr/>
            <p:nvPr/>
          </p:nvSpPr>
          <p:spPr>
            <a:xfrm rot="16200000">
              <a:off x="-281888" y="2492589"/>
              <a:ext cx="1352115" cy="670581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89405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B09EAD-82B0-1140-ACE8-F231F0601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6" r="29858" b="28942"/>
          <a:stretch/>
        </p:blipFill>
        <p:spPr>
          <a:xfrm>
            <a:off x="2237412" y="288107"/>
            <a:ext cx="7326780" cy="1035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B6E48-05AD-4E33-B461-53D825950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10" y="2935098"/>
            <a:ext cx="4428308" cy="1967506"/>
          </a:xfrm>
          <a:prstGeom prst="rect">
            <a:avLst/>
          </a:prstGeom>
        </p:spPr>
      </p:pic>
      <p:sp>
        <p:nvSpPr>
          <p:cNvPr id="5" name="Titel 6">
            <a:extLst>
              <a:ext uri="{FF2B5EF4-FFF2-40B4-BE49-F238E27FC236}">
                <a16:creationId xmlns:a16="http://schemas.microsoft.com/office/drawing/2014/main" id="{307C7AFB-07F7-4BE9-8A8F-40E65AC6B238}"/>
              </a:ext>
            </a:extLst>
          </p:cNvPr>
          <p:cNvSpPr txBox="1">
            <a:spLocks/>
          </p:cNvSpPr>
          <p:nvPr/>
        </p:nvSpPr>
        <p:spPr>
          <a:xfrm>
            <a:off x="4010040" y="1522627"/>
            <a:ext cx="3259248" cy="574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en-GB" sz="4400" dirty="0">
                <a:latin typeface="Helvetica" charset="0"/>
                <a:ea typeface="Helvetica" charset="0"/>
                <a:cs typeface="Helvetica" charset="0"/>
              </a:rPr>
              <a:t>¡Gracias!</a:t>
            </a:r>
          </a:p>
        </p:txBody>
      </p:sp>
      <p:sp>
        <p:nvSpPr>
          <p:cNvPr id="7" name="Titel 11">
            <a:extLst>
              <a:ext uri="{FF2B5EF4-FFF2-40B4-BE49-F238E27FC236}">
                <a16:creationId xmlns:a16="http://schemas.microsoft.com/office/drawing/2014/main" id="{D323E24F-B761-4E1B-85F5-A7BB712D5C36}"/>
              </a:ext>
            </a:extLst>
          </p:cNvPr>
          <p:cNvSpPr txBox="1">
            <a:spLocks/>
          </p:cNvSpPr>
          <p:nvPr/>
        </p:nvSpPr>
        <p:spPr>
          <a:xfrm>
            <a:off x="2756524" y="5607089"/>
            <a:ext cx="6288556" cy="542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es-MX" sz="3200" dirty="0" err="1">
                <a:solidFill>
                  <a:srgbClr val="144E7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arturo.cadena@giz.de</a:t>
            </a:r>
            <a:endParaRPr lang="es-MX" sz="3200" dirty="0">
              <a:solidFill>
                <a:srgbClr val="144E76"/>
              </a:solidFill>
            </a:endParaRPr>
          </a:p>
          <a:p>
            <a:pPr algn="r"/>
            <a:endParaRPr lang="es-MX" sz="2800" b="0" dirty="0">
              <a:solidFill>
                <a:srgbClr val="144E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7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A1E1976-5CBB-4AC1-BB11-A6577CE74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5255" r="-578" b="14565"/>
          <a:stretch/>
        </p:blipFill>
        <p:spPr>
          <a:xfrm>
            <a:off x="245328" y="1005785"/>
            <a:ext cx="8797637" cy="4369741"/>
          </a:xfrm>
          <a:prstGeom prst="rect">
            <a:avLst/>
          </a:prstGeom>
        </p:spPr>
      </p:pic>
      <p:grpSp>
        <p:nvGrpSpPr>
          <p:cNvPr id="6" name="Group 34">
            <a:extLst>
              <a:ext uri="{FF2B5EF4-FFF2-40B4-BE49-F238E27FC236}">
                <a16:creationId xmlns:a16="http://schemas.microsoft.com/office/drawing/2014/main" id="{A274F2D1-98BA-4EE1-BB69-07DE1AD67D60}"/>
              </a:ext>
            </a:extLst>
          </p:cNvPr>
          <p:cNvGrpSpPr/>
          <p:nvPr/>
        </p:nvGrpSpPr>
        <p:grpSpPr>
          <a:xfrm rot="10800000">
            <a:off x="11713886" y="3657599"/>
            <a:ext cx="492182" cy="2860772"/>
            <a:chOff x="0" y="0"/>
            <a:chExt cx="729460" cy="4236490"/>
          </a:xfrm>
        </p:grpSpPr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id="{56917618-1EFE-43E6-843F-1CE301B08916}"/>
                </a:ext>
              </a:extLst>
            </p:cNvPr>
            <p:cNvSpPr/>
            <p:nvPr/>
          </p:nvSpPr>
          <p:spPr>
            <a:xfrm rot="5400000">
              <a:off x="-353391" y="317491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E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8" name="Isosceles Triangle 5">
              <a:extLst>
                <a:ext uri="{FF2B5EF4-FFF2-40B4-BE49-F238E27FC236}">
                  <a16:creationId xmlns:a16="http://schemas.microsoft.com/office/drawing/2014/main" id="{9D5F1CB0-C67B-4DC4-BA47-983037F50F26}"/>
                </a:ext>
              </a:extLst>
            </p:cNvPr>
            <p:cNvSpPr/>
            <p:nvPr/>
          </p:nvSpPr>
          <p:spPr>
            <a:xfrm rot="5400000">
              <a:off x="-353391" y="176630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9" name="Isosceles Triangle 5">
              <a:extLst>
                <a:ext uri="{FF2B5EF4-FFF2-40B4-BE49-F238E27FC236}">
                  <a16:creationId xmlns:a16="http://schemas.microsoft.com/office/drawing/2014/main" id="{B12103A5-AF4A-4FC9-B9F5-38D1CA84B397}"/>
                </a:ext>
              </a:extLst>
            </p:cNvPr>
            <p:cNvSpPr/>
            <p:nvPr/>
          </p:nvSpPr>
          <p:spPr>
            <a:xfrm rot="5400000">
              <a:off x="-357693" y="35769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7DB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0" name="Isosceles Triangle 5">
              <a:extLst>
                <a:ext uri="{FF2B5EF4-FFF2-40B4-BE49-F238E27FC236}">
                  <a16:creationId xmlns:a16="http://schemas.microsoft.com/office/drawing/2014/main" id="{222C302D-D071-42AF-8226-98D7DB69F08D}"/>
                </a:ext>
              </a:extLst>
            </p:cNvPr>
            <p:cNvSpPr/>
            <p:nvPr/>
          </p:nvSpPr>
          <p:spPr>
            <a:xfrm rot="16200000">
              <a:off x="-281893" y="1083981"/>
              <a:ext cx="1352114" cy="670577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4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1" name="Isosceles Triangle 5">
              <a:extLst>
                <a:ext uri="{FF2B5EF4-FFF2-40B4-BE49-F238E27FC236}">
                  <a16:creationId xmlns:a16="http://schemas.microsoft.com/office/drawing/2014/main" id="{C3FD0AA6-2411-462F-B8C3-82793DEB63CC}"/>
                </a:ext>
              </a:extLst>
            </p:cNvPr>
            <p:cNvSpPr/>
            <p:nvPr/>
          </p:nvSpPr>
          <p:spPr>
            <a:xfrm rot="16200000">
              <a:off x="-281888" y="2492589"/>
              <a:ext cx="1352115" cy="670581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grpSp>
        <p:nvGrpSpPr>
          <p:cNvPr id="12" name="Group 41">
            <a:extLst>
              <a:ext uri="{FF2B5EF4-FFF2-40B4-BE49-F238E27FC236}">
                <a16:creationId xmlns:a16="http://schemas.microsoft.com/office/drawing/2014/main" id="{E222851B-84D9-4FE1-9459-3437CC9EDF4E}"/>
              </a:ext>
            </a:extLst>
          </p:cNvPr>
          <p:cNvGrpSpPr/>
          <p:nvPr/>
        </p:nvGrpSpPr>
        <p:grpSpPr>
          <a:xfrm rot="5400000">
            <a:off x="11028886" y="5663567"/>
            <a:ext cx="474980" cy="1913889"/>
            <a:chOff x="0" y="0"/>
            <a:chExt cx="475081" cy="1913921"/>
          </a:xfrm>
        </p:grpSpPr>
        <p:sp>
          <p:nvSpPr>
            <p:cNvPr id="13" name="Isosceles Triangle 5">
              <a:extLst>
                <a:ext uri="{FF2B5EF4-FFF2-40B4-BE49-F238E27FC236}">
                  <a16:creationId xmlns:a16="http://schemas.microsoft.com/office/drawing/2014/main" id="{76299233-813B-4FAB-B1BB-E8B7C219F2A7}"/>
                </a:ext>
              </a:extLst>
            </p:cNvPr>
            <p:cNvSpPr/>
            <p:nvPr/>
          </p:nvSpPr>
          <p:spPr>
            <a:xfrm rot="16200000">
              <a:off x="-241421" y="534111"/>
              <a:ext cx="957919" cy="475077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E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grpSp>
          <p:nvGrpSpPr>
            <p:cNvPr id="14" name="Group 49">
              <a:extLst>
                <a:ext uri="{FF2B5EF4-FFF2-40B4-BE49-F238E27FC236}">
                  <a16:creationId xmlns:a16="http://schemas.microsoft.com/office/drawing/2014/main" id="{1B446A59-CC8A-4635-B4C6-3F2DE8E93D8F}"/>
                </a:ext>
              </a:extLst>
            </p:cNvPr>
            <p:cNvGrpSpPr/>
            <p:nvPr/>
          </p:nvGrpSpPr>
          <p:grpSpPr>
            <a:xfrm>
              <a:off x="2" y="0"/>
              <a:ext cx="475079" cy="1913921"/>
              <a:chOff x="2" y="0"/>
              <a:chExt cx="703885" cy="2835702"/>
            </a:xfrm>
          </p:grpSpPr>
          <p:sp>
            <p:nvSpPr>
              <p:cNvPr id="15" name="Isosceles Triangle 5">
                <a:extLst>
                  <a:ext uri="{FF2B5EF4-FFF2-40B4-BE49-F238E27FC236}">
                    <a16:creationId xmlns:a16="http://schemas.microsoft.com/office/drawing/2014/main" id="{E03B8605-8A99-477A-9070-44BF832102E6}"/>
                  </a:ext>
                </a:extLst>
              </p:cNvPr>
              <p:cNvSpPr/>
              <p:nvPr/>
            </p:nvSpPr>
            <p:spPr>
              <a:xfrm rot="16200000">
                <a:off x="-357690" y="1299629"/>
                <a:ext cx="1419270" cy="703884"/>
              </a:xfrm>
              <a:custGeom>
                <a:avLst/>
                <a:gdLst>
                  <a:gd name="connsiteX0" fmla="*/ 0 w 1873023"/>
                  <a:gd name="connsiteY0" fmla="*/ 1559241 h 1559241"/>
                  <a:gd name="connsiteX1" fmla="*/ 936512 w 1873023"/>
                  <a:gd name="connsiteY1" fmla="*/ 0 h 1559241"/>
                  <a:gd name="connsiteX2" fmla="*/ 1873023 w 1873023"/>
                  <a:gd name="connsiteY2" fmla="*/ 1559241 h 1559241"/>
                  <a:gd name="connsiteX3" fmla="*/ 0 w 1873023"/>
                  <a:gd name="connsiteY3" fmla="*/ 1559241 h 1559241"/>
                  <a:gd name="connsiteX0" fmla="*/ 0 w 1873023"/>
                  <a:gd name="connsiteY0" fmla="*/ 409710 h 409710"/>
                  <a:gd name="connsiteX1" fmla="*/ 962638 w 1873023"/>
                  <a:gd name="connsiteY1" fmla="*/ 0 h 409710"/>
                  <a:gd name="connsiteX2" fmla="*/ 1873023 w 1873023"/>
                  <a:gd name="connsiteY2" fmla="*/ 409710 h 409710"/>
                  <a:gd name="connsiteX3" fmla="*/ 0 w 1873023"/>
                  <a:gd name="connsiteY3" fmla="*/ 409710 h 409710"/>
                  <a:gd name="connsiteX0" fmla="*/ 0 w 1873023"/>
                  <a:gd name="connsiteY0" fmla="*/ 923516 h 923516"/>
                  <a:gd name="connsiteX1" fmla="*/ 936514 w 1873023"/>
                  <a:gd name="connsiteY1" fmla="*/ 0 h 923516"/>
                  <a:gd name="connsiteX2" fmla="*/ 1873023 w 1873023"/>
                  <a:gd name="connsiteY2" fmla="*/ 923516 h 923516"/>
                  <a:gd name="connsiteX3" fmla="*/ 0 w 1873023"/>
                  <a:gd name="connsiteY3" fmla="*/ 923516 h 923516"/>
                  <a:gd name="connsiteX0" fmla="*/ 0 w 1873023"/>
                  <a:gd name="connsiteY0" fmla="*/ 932185 h 932185"/>
                  <a:gd name="connsiteX1" fmla="*/ 953851 w 1873023"/>
                  <a:gd name="connsiteY1" fmla="*/ 0 h 932185"/>
                  <a:gd name="connsiteX2" fmla="*/ 1873023 w 1873023"/>
                  <a:gd name="connsiteY2" fmla="*/ 932185 h 932185"/>
                  <a:gd name="connsiteX3" fmla="*/ 0 w 1873023"/>
                  <a:gd name="connsiteY3" fmla="*/ 932185 h 932185"/>
                  <a:gd name="connsiteX0" fmla="*/ 0 w 1873023"/>
                  <a:gd name="connsiteY0" fmla="*/ 832511 h 832511"/>
                  <a:gd name="connsiteX1" fmla="*/ 939344 w 1873023"/>
                  <a:gd name="connsiteY1" fmla="*/ 0 h 832511"/>
                  <a:gd name="connsiteX2" fmla="*/ 1873023 w 1873023"/>
                  <a:gd name="connsiteY2" fmla="*/ 832511 h 832511"/>
                  <a:gd name="connsiteX3" fmla="*/ 0 w 1873023"/>
                  <a:gd name="connsiteY3" fmla="*/ 832511 h 83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3023" h="832511">
                    <a:moveTo>
                      <a:pt x="0" y="832511"/>
                    </a:moveTo>
                    <a:lnTo>
                      <a:pt x="939344" y="0"/>
                    </a:lnTo>
                    <a:lnTo>
                      <a:pt x="1873023" y="832511"/>
                    </a:lnTo>
                    <a:lnTo>
                      <a:pt x="0" y="832511"/>
                    </a:lnTo>
                    <a:close/>
                  </a:path>
                </a:pathLst>
              </a:custGeom>
              <a:solidFill>
                <a:srgbClr val="009A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16" name="Isosceles Triangle 5">
                <a:extLst>
                  <a:ext uri="{FF2B5EF4-FFF2-40B4-BE49-F238E27FC236}">
                    <a16:creationId xmlns:a16="http://schemas.microsoft.com/office/drawing/2014/main" id="{3AC4810B-BD06-4DEA-A298-C7C67EEAF2C6}"/>
                  </a:ext>
                </a:extLst>
              </p:cNvPr>
              <p:cNvSpPr/>
              <p:nvPr/>
            </p:nvSpPr>
            <p:spPr>
              <a:xfrm rot="16200000">
                <a:off x="-357690" y="357693"/>
                <a:ext cx="1419270" cy="703883"/>
              </a:xfrm>
              <a:custGeom>
                <a:avLst/>
                <a:gdLst>
                  <a:gd name="connsiteX0" fmla="*/ 0 w 1873023"/>
                  <a:gd name="connsiteY0" fmla="*/ 1559241 h 1559241"/>
                  <a:gd name="connsiteX1" fmla="*/ 936512 w 1873023"/>
                  <a:gd name="connsiteY1" fmla="*/ 0 h 1559241"/>
                  <a:gd name="connsiteX2" fmla="*/ 1873023 w 1873023"/>
                  <a:gd name="connsiteY2" fmla="*/ 1559241 h 1559241"/>
                  <a:gd name="connsiteX3" fmla="*/ 0 w 1873023"/>
                  <a:gd name="connsiteY3" fmla="*/ 1559241 h 1559241"/>
                  <a:gd name="connsiteX0" fmla="*/ 0 w 1873023"/>
                  <a:gd name="connsiteY0" fmla="*/ 409710 h 409710"/>
                  <a:gd name="connsiteX1" fmla="*/ 962638 w 1873023"/>
                  <a:gd name="connsiteY1" fmla="*/ 0 h 409710"/>
                  <a:gd name="connsiteX2" fmla="*/ 1873023 w 1873023"/>
                  <a:gd name="connsiteY2" fmla="*/ 409710 h 409710"/>
                  <a:gd name="connsiteX3" fmla="*/ 0 w 1873023"/>
                  <a:gd name="connsiteY3" fmla="*/ 409710 h 409710"/>
                  <a:gd name="connsiteX0" fmla="*/ 0 w 1873023"/>
                  <a:gd name="connsiteY0" fmla="*/ 923516 h 923516"/>
                  <a:gd name="connsiteX1" fmla="*/ 936514 w 1873023"/>
                  <a:gd name="connsiteY1" fmla="*/ 0 h 923516"/>
                  <a:gd name="connsiteX2" fmla="*/ 1873023 w 1873023"/>
                  <a:gd name="connsiteY2" fmla="*/ 923516 h 923516"/>
                  <a:gd name="connsiteX3" fmla="*/ 0 w 1873023"/>
                  <a:gd name="connsiteY3" fmla="*/ 923516 h 923516"/>
                  <a:gd name="connsiteX0" fmla="*/ 0 w 1873023"/>
                  <a:gd name="connsiteY0" fmla="*/ 932185 h 932185"/>
                  <a:gd name="connsiteX1" fmla="*/ 953851 w 1873023"/>
                  <a:gd name="connsiteY1" fmla="*/ 0 h 932185"/>
                  <a:gd name="connsiteX2" fmla="*/ 1873023 w 1873023"/>
                  <a:gd name="connsiteY2" fmla="*/ 932185 h 932185"/>
                  <a:gd name="connsiteX3" fmla="*/ 0 w 1873023"/>
                  <a:gd name="connsiteY3" fmla="*/ 932185 h 932185"/>
                  <a:gd name="connsiteX0" fmla="*/ 0 w 1873023"/>
                  <a:gd name="connsiteY0" fmla="*/ 832511 h 832511"/>
                  <a:gd name="connsiteX1" fmla="*/ 939344 w 1873023"/>
                  <a:gd name="connsiteY1" fmla="*/ 0 h 832511"/>
                  <a:gd name="connsiteX2" fmla="*/ 1873023 w 1873023"/>
                  <a:gd name="connsiteY2" fmla="*/ 832511 h 832511"/>
                  <a:gd name="connsiteX3" fmla="*/ 0 w 1873023"/>
                  <a:gd name="connsiteY3" fmla="*/ 832511 h 83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3023" h="832511">
                    <a:moveTo>
                      <a:pt x="0" y="832511"/>
                    </a:moveTo>
                    <a:lnTo>
                      <a:pt x="939344" y="0"/>
                    </a:lnTo>
                    <a:lnTo>
                      <a:pt x="1873023" y="832511"/>
                    </a:lnTo>
                    <a:lnTo>
                      <a:pt x="0" y="832511"/>
                    </a:lnTo>
                    <a:close/>
                  </a:path>
                </a:pathLst>
              </a:custGeom>
              <a:solidFill>
                <a:srgbClr val="004F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17" name="Isosceles Triangle 5">
                <a:extLst>
                  <a:ext uri="{FF2B5EF4-FFF2-40B4-BE49-F238E27FC236}">
                    <a16:creationId xmlns:a16="http://schemas.microsoft.com/office/drawing/2014/main" id="{1083E75A-F9A6-4A69-A49F-6393174195F5}"/>
                  </a:ext>
                </a:extLst>
              </p:cNvPr>
              <p:cNvSpPr/>
              <p:nvPr/>
            </p:nvSpPr>
            <p:spPr>
              <a:xfrm rot="16200000">
                <a:off x="-357691" y="1774125"/>
                <a:ext cx="1419270" cy="703883"/>
              </a:xfrm>
              <a:custGeom>
                <a:avLst/>
                <a:gdLst>
                  <a:gd name="connsiteX0" fmla="*/ 0 w 1873023"/>
                  <a:gd name="connsiteY0" fmla="*/ 1559241 h 1559241"/>
                  <a:gd name="connsiteX1" fmla="*/ 936512 w 1873023"/>
                  <a:gd name="connsiteY1" fmla="*/ 0 h 1559241"/>
                  <a:gd name="connsiteX2" fmla="*/ 1873023 w 1873023"/>
                  <a:gd name="connsiteY2" fmla="*/ 1559241 h 1559241"/>
                  <a:gd name="connsiteX3" fmla="*/ 0 w 1873023"/>
                  <a:gd name="connsiteY3" fmla="*/ 1559241 h 1559241"/>
                  <a:gd name="connsiteX0" fmla="*/ 0 w 1873023"/>
                  <a:gd name="connsiteY0" fmla="*/ 409710 h 409710"/>
                  <a:gd name="connsiteX1" fmla="*/ 962638 w 1873023"/>
                  <a:gd name="connsiteY1" fmla="*/ 0 h 409710"/>
                  <a:gd name="connsiteX2" fmla="*/ 1873023 w 1873023"/>
                  <a:gd name="connsiteY2" fmla="*/ 409710 h 409710"/>
                  <a:gd name="connsiteX3" fmla="*/ 0 w 1873023"/>
                  <a:gd name="connsiteY3" fmla="*/ 409710 h 409710"/>
                  <a:gd name="connsiteX0" fmla="*/ 0 w 1873023"/>
                  <a:gd name="connsiteY0" fmla="*/ 923516 h 923516"/>
                  <a:gd name="connsiteX1" fmla="*/ 936514 w 1873023"/>
                  <a:gd name="connsiteY1" fmla="*/ 0 h 923516"/>
                  <a:gd name="connsiteX2" fmla="*/ 1873023 w 1873023"/>
                  <a:gd name="connsiteY2" fmla="*/ 923516 h 923516"/>
                  <a:gd name="connsiteX3" fmla="*/ 0 w 1873023"/>
                  <a:gd name="connsiteY3" fmla="*/ 923516 h 923516"/>
                  <a:gd name="connsiteX0" fmla="*/ 0 w 1873023"/>
                  <a:gd name="connsiteY0" fmla="*/ 932185 h 932185"/>
                  <a:gd name="connsiteX1" fmla="*/ 953851 w 1873023"/>
                  <a:gd name="connsiteY1" fmla="*/ 0 h 932185"/>
                  <a:gd name="connsiteX2" fmla="*/ 1873023 w 1873023"/>
                  <a:gd name="connsiteY2" fmla="*/ 932185 h 932185"/>
                  <a:gd name="connsiteX3" fmla="*/ 0 w 1873023"/>
                  <a:gd name="connsiteY3" fmla="*/ 932185 h 932185"/>
                  <a:gd name="connsiteX0" fmla="*/ 0 w 1873023"/>
                  <a:gd name="connsiteY0" fmla="*/ 832511 h 832511"/>
                  <a:gd name="connsiteX1" fmla="*/ 939344 w 1873023"/>
                  <a:gd name="connsiteY1" fmla="*/ 0 h 832511"/>
                  <a:gd name="connsiteX2" fmla="*/ 1873023 w 1873023"/>
                  <a:gd name="connsiteY2" fmla="*/ 832511 h 832511"/>
                  <a:gd name="connsiteX3" fmla="*/ 0 w 1873023"/>
                  <a:gd name="connsiteY3" fmla="*/ 832511 h 83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3023" h="832511">
                    <a:moveTo>
                      <a:pt x="0" y="832511"/>
                    </a:moveTo>
                    <a:lnTo>
                      <a:pt x="939344" y="0"/>
                    </a:lnTo>
                    <a:lnTo>
                      <a:pt x="1873023" y="832511"/>
                    </a:lnTo>
                    <a:lnTo>
                      <a:pt x="0" y="832511"/>
                    </a:lnTo>
                    <a:close/>
                  </a:path>
                </a:pathLst>
              </a:custGeom>
              <a:solidFill>
                <a:srgbClr val="009E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/>
              </a:p>
            </p:txBody>
          </p:sp>
        </p:grpSp>
      </p:grp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F288ABE-1D72-4D8E-AF77-8B7C82822172}"/>
              </a:ext>
            </a:extLst>
          </p:cNvPr>
          <p:cNvSpPr txBox="1">
            <a:spLocks/>
          </p:cNvSpPr>
          <p:nvPr/>
        </p:nvSpPr>
        <p:spPr>
          <a:xfrm>
            <a:off x="457199" y="1268389"/>
            <a:ext cx="8797637" cy="3527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536575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B3B8104-9CAE-43EE-9829-121900ED6322}"/>
              </a:ext>
            </a:extLst>
          </p:cNvPr>
          <p:cNvSpPr txBox="1">
            <a:spLocks/>
          </p:cNvSpPr>
          <p:nvPr/>
        </p:nvSpPr>
        <p:spPr>
          <a:xfrm>
            <a:off x="457200" y="249730"/>
            <a:ext cx="7679946" cy="1018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/>
              <a:t>Ciudades</a:t>
            </a:r>
            <a:r>
              <a:rPr lang="en-GB" sz="2400" dirty="0"/>
              <a:t> </a:t>
            </a:r>
            <a:r>
              <a:rPr lang="en-GB" sz="2400" dirty="0" err="1"/>
              <a:t>Mexicanas</a:t>
            </a:r>
            <a:r>
              <a:rPr lang="en-GB" sz="2400" dirty="0"/>
              <a:t> </a:t>
            </a:r>
            <a:r>
              <a:rPr lang="en-GB" sz="2400" dirty="0" err="1"/>
              <a:t>hacia</a:t>
            </a:r>
            <a:r>
              <a:rPr lang="en-GB" sz="2400" dirty="0"/>
              <a:t> la </a:t>
            </a:r>
            <a:r>
              <a:rPr lang="en-GB" sz="2400" dirty="0" err="1"/>
              <a:t>Movilidad</a:t>
            </a:r>
            <a:r>
              <a:rPr lang="en-GB" sz="2400" dirty="0"/>
              <a:t> </a:t>
            </a:r>
            <a:r>
              <a:rPr lang="en-GB" sz="2400" dirty="0" err="1"/>
              <a:t>eléctrica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4E77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" name="Picture 1" descr="A picture containing knife&#10;&#10;Description automatically generated">
            <a:extLst>
              <a:ext uri="{FF2B5EF4-FFF2-40B4-BE49-F238E27FC236}">
                <a16:creationId xmlns:a16="http://schemas.microsoft.com/office/drawing/2014/main" id="{19DE478D-4163-4780-BF80-98AAEC83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3"/>
          <a:stretch/>
        </p:blipFill>
        <p:spPr>
          <a:xfrm>
            <a:off x="1149562" y="5456524"/>
            <a:ext cx="9221377" cy="1320479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803E7514-B859-4091-97B8-A153698BD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69" y="218235"/>
            <a:ext cx="1070194" cy="474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2D26398-7F6C-42E5-90F8-4F5A9462E8A7}"/>
              </a:ext>
            </a:extLst>
          </p:cNvPr>
          <p:cNvSpPr txBox="1"/>
          <p:nvPr/>
        </p:nvSpPr>
        <p:spPr>
          <a:xfrm>
            <a:off x="1801391" y="2134465"/>
            <a:ext cx="61092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4F78"/>
                </a:solidFill>
              </a:rPr>
              <a:t>Hermosillo</a:t>
            </a:r>
            <a:endParaRPr lang="es-ES" sz="1600" b="1" dirty="0">
              <a:solidFill>
                <a:srgbClr val="004F78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356A49-D720-48ED-87E4-202B805507B3}"/>
              </a:ext>
            </a:extLst>
          </p:cNvPr>
          <p:cNvSpPr txBox="1"/>
          <p:nvPr/>
        </p:nvSpPr>
        <p:spPr>
          <a:xfrm>
            <a:off x="4382286" y="3131346"/>
            <a:ext cx="61092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4F78"/>
                </a:solidFill>
              </a:rPr>
              <a:t>Monterrey</a:t>
            </a:r>
            <a:endParaRPr lang="es-ES" sz="1600" b="1" dirty="0">
              <a:solidFill>
                <a:srgbClr val="004F7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538D68-2DD2-4EF3-9C7E-5A70874BF1B4}"/>
              </a:ext>
            </a:extLst>
          </p:cNvPr>
          <p:cNvSpPr txBox="1"/>
          <p:nvPr/>
        </p:nvSpPr>
        <p:spPr>
          <a:xfrm>
            <a:off x="3646790" y="4574868"/>
            <a:ext cx="10179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4F78"/>
                </a:solidFill>
              </a:rPr>
              <a:t>Guadalajara</a:t>
            </a:r>
            <a:endParaRPr lang="es-ES" sz="1600" b="1" dirty="0">
              <a:solidFill>
                <a:srgbClr val="004F78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102D63-0C76-4EE7-90FF-3777B7C35B7E}"/>
              </a:ext>
            </a:extLst>
          </p:cNvPr>
          <p:cNvSpPr txBox="1"/>
          <p:nvPr/>
        </p:nvSpPr>
        <p:spPr>
          <a:xfrm>
            <a:off x="245328" y="729341"/>
            <a:ext cx="13316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4F78"/>
                </a:solidFill>
              </a:rPr>
              <a:t>2da </a:t>
            </a:r>
            <a:r>
              <a:rPr lang="en-GB" sz="1100" b="1" dirty="0" err="1">
                <a:solidFill>
                  <a:srgbClr val="004F78"/>
                </a:solidFill>
              </a:rPr>
              <a:t>Fase</a:t>
            </a:r>
            <a:endParaRPr lang="es-ES" sz="1600" b="1" dirty="0">
              <a:solidFill>
                <a:srgbClr val="004F78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517F59-AD02-434B-953C-896871F269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191" y="1010964"/>
            <a:ext cx="724343" cy="739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A6591AA-D932-4B97-8C76-9C483FA05B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032" y="3869415"/>
            <a:ext cx="706585" cy="7208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9E6DBA4-1BAE-45DB-A2C6-806A241A25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621" y="2049774"/>
            <a:ext cx="717456" cy="7319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1F129C6-7683-4885-BDCA-D2EE4A5142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496" y="4778291"/>
            <a:ext cx="682114" cy="69592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63AAEEA-6ACB-48DF-BFB3-292A60143C0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025" y="2985670"/>
            <a:ext cx="706585" cy="71750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23181D-EA7D-4410-9BF9-B4ECEAA3A861}"/>
              </a:ext>
            </a:extLst>
          </p:cNvPr>
          <p:cNvSpPr txBox="1"/>
          <p:nvPr/>
        </p:nvSpPr>
        <p:spPr>
          <a:xfrm>
            <a:off x="9885088" y="1114578"/>
            <a:ext cx="1863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004F78"/>
                </a:solidFill>
                <a:ea typeface="Helvetica" charset="0"/>
                <a:cs typeface="Helvetica" charset="0"/>
              </a:rPr>
              <a:t>Preparación</a:t>
            </a:r>
            <a:r>
              <a:rPr lang="en-GB" sz="1600" b="1" dirty="0">
                <a:solidFill>
                  <a:srgbClr val="004F78"/>
                </a:solidFill>
                <a:ea typeface="Helvetica" charset="0"/>
                <a:cs typeface="Helvetica" charset="0"/>
              </a:rPr>
              <a:t> de </a:t>
            </a:r>
            <a:r>
              <a:rPr lang="en-GB" sz="1600" b="1" dirty="0" err="1">
                <a:solidFill>
                  <a:srgbClr val="004F78"/>
                </a:solidFill>
                <a:ea typeface="Helvetica" charset="0"/>
                <a:cs typeface="Helvetica" charset="0"/>
              </a:rPr>
              <a:t>proyectos</a:t>
            </a:r>
            <a:endParaRPr lang="en-GB" sz="1600" dirty="0">
              <a:solidFill>
                <a:srgbClr val="004F78"/>
              </a:solidFill>
              <a:ea typeface="Helvetica" charset="0"/>
              <a:cs typeface="Helvetic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480A51-0499-48FE-BA4C-FFB7BB02DB87}"/>
              </a:ext>
            </a:extLst>
          </p:cNvPr>
          <p:cNvSpPr txBox="1"/>
          <p:nvPr/>
        </p:nvSpPr>
        <p:spPr>
          <a:xfrm>
            <a:off x="9973418" y="3046534"/>
            <a:ext cx="167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004F78"/>
                </a:solidFill>
                <a:ea typeface="Helvetica" charset="0"/>
                <a:cs typeface="Helvetica" charset="0"/>
              </a:rPr>
              <a:t>Perspectiva</a:t>
            </a:r>
            <a:r>
              <a:rPr lang="en-GB" sz="1600" b="1" dirty="0">
                <a:solidFill>
                  <a:srgbClr val="004F78"/>
                </a:solidFill>
                <a:ea typeface="Helvetica" charset="0"/>
                <a:cs typeface="Helvetica" charset="0"/>
              </a:rPr>
              <a:t> de </a:t>
            </a:r>
            <a:r>
              <a:rPr lang="en-GB" sz="1600" b="1" dirty="0" err="1">
                <a:solidFill>
                  <a:srgbClr val="004F78"/>
                </a:solidFill>
                <a:ea typeface="Helvetica" charset="0"/>
                <a:cs typeface="Helvetica" charset="0"/>
              </a:rPr>
              <a:t>género</a:t>
            </a:r>
            <a:endParaRPr lang="en-GB" sz="1600" dirty="0">
              <a:solidFill>
                <a:srgbClr val="004F78"/>
              </a:solidFill>
              <a:ea typeface="Helvetica" charset="0"/>
              <a:cs typeface="Helvetica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2B08A6-1AC4-4A20-964D-3ADD7E73A96F}"/>
              </a:ext>
            </a:extLst>
          </p:cNvPr>
          <p:cNvSpPr txBox="1"/>
          <p:nvPr/>
        </p:nvSpPr>
        <p:spPr>
          <a:xfrm>
            <a:off x="9843185" y="3948876"/>
            <a:ext cx="1863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004F78"/>
                </a:solidFill>
                <a:ea typeface="Helvetica" charset="0"/>
                <a:cs typeface="Helvetica" charset="0"/>
              </a:rPr>
              <a:t>Intercambio</a:t>
            </a:r>
            <a:r>
              <a:rPr lang="en-GB" sz="1600" b="1" dirty="0">
                <a:solidFill>
                  <a:srgbClr val="004F78"/>
                </a:solidFill>
                <a:ea typeface="Helvetica" charset="0"/>
                <a:cs typeface="Helvetica" charset="0"/>
              </a:rPr>
              <a:t> de </a:t>
            </a:r>
            <a:r>
              <a:rPr lang="en-GB" sz="1600" b="1" dirty="0" err="1">
                <a:solidFill>
                  <a:srgbClr val="004F78"/>
                </a:solidFill>
                <a:ea typeface="Helvetica" charset="0"/>
                <a:cs typeface="Helvetica" charset="0"/>
              </a:rPr>
              <a:t>conocimientos</a:t>
            </a:r>
            <a:endParaRPr lang="en-GB" sz="1600" dirty="0">
              <a:solidFill>
                <a:srgbClr val="004F78"/>
              </a:solidFill>
              <a:ea typeface="Helvetica" charset="0"/>
              <a:cs typeface="Helvetica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65EEE7-0967-4C4C-808E-12F5EEC75019}"/>
              </a:ext>
            </a:extLst>
          </p:cNvPr>
          <p:cNvSpPr txBox="1"/>
          <p:nvPr/>
        </p:nvSpPr>
        <p:spPr>
          <a:xfrm>
            <a:off x="9804173" y="4804202"/>
            <a:ext cx="184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004F78"/>
                </a:solidFill>
                <a:ea typeface="Helvetica" charset="0"/>
                <a:cs typeface="Helvetica" charset="0"/>
              </a:rPr>
              <a:t>Asociaciones</a:t>
            </a:r>
            <a:r>
              <a:rPr lang="en-GB" sz="1600" b="1" dirty="0">
                <a:solidFill>
                  <a:srgbClr val="004F78"/>
                </a:solidFill>
                <a:ea typeface="Helvetica" charset="0"/>
                <a:cs typeface="Helvetica" charset="0"/>
              </a:rPr>
              <a:t> y </a:t>
            </a:r>
            <a:r>
              <a:rPr lang="en-GB" sz="1600" b="1" dirty="0" err="1">
                <a:solidFill>
                  <a:srgbClr val="004F78"/>
                </a:solidFill>
                <a:ea typeface="Helvetica" charset="0"/>
                <a:cs typeface="Helvetica" charset="0"/>
              </a:rPr>
              <a:t>cooperación</a:t>
            </a:r>
            <a:endParaRPr lang="en-GB" sz="1600" dirty="0">
              <a:solidFill>
                <a:srgbClr val="004F78"/>
              </a:solidFill>
              <a:ea typeface="Helvetica" charset="0"/>
              <a:cs typeface="Helvetica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D4DBF40-C3BD-4A5F-BDE2-493C63046704}"/>
              </a:ext>
            </a:extLst>
          </p:cNvPr>
          <p:cNvSpPr txBox="1"/>
          <p:nvPr/>
        </p:nvSpPr>
        <p:spPr>
          <a:xfrm>
            <a:off x="9882281" y="2058360"/>
            <a:ext cx="185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4F78"/>
                </a:solidFill>
                <a:ea typeface="Helvetica" charset="0"/>
                <a:cs typeface="Helvetica" charset="0"/>
              </a:rPr>
              <a:t>Desarrollo de </a:t>
            </a:r>
            <a:r>
              <a:rPr lang="en-GB" sz="1600" b="1" dirty="0" err="1">
                <a:solidFill>
                  <a:srgbClr val="004F78"/>
                </a:solidFill>
                <a:ea typeface="Helvetica" charset="0"/>
                <a:cs typeface="Helvetica" charset="0"/>
              </a:rPr>
              <a:t>capacidades</a:t>
            </a:r>
            <a:endParaRPr lang="en-GB" sz="1600" dirty="0">
              <a:solidFill>
                <a:srgbClr val="004F78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EF1327A-E754-4A63-BEB8-7810CB98A83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3" y="206039"/>
            <a:ext cx="644587" cy="43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5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4">
            <a:extLst>
              <a:ext uri="{FF2B5EF4-FFF2-40B4-BE49-F238E27FC236}">
                <a16:creationId xmlns:a16="http://schemas.microsoft.com/office/drawing/2014/main" id="{E5BCAE6C-84FB-4D1D-8AB3-6C8B3FDD99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1" y="6093126"/>
            <a:ext cx="957902" cy="68131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itel 1">
            <a:extLst>
              <a:ext uri="{FF2B5EF4-FFF2-40B4-BE49-F238E27FC236}">
                <a16:creationId xmlns:a16="http://schemas.microsoft.com/office/drawing/2014/main" id="{B7A7B766-F56F-46CD-B0A6-2A0F7DA467DD}"/>
              </a:ext>
            </a:extLst>
          </p:cNvPr>
          <p:cNvSpPr txBox="1">
            <a:spLocks/>
          </p:cNvSpPr>
          <p:nvPr/>
        </p:nvSpPr>
        <p:spPr>
          <a:xfrm>
            <a:off x="457199" y="249730"/>
            <a:ext cx="8946108" cy="1018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s-MX" sz="2400" dirty="0"/>
              <a:t>Fases de planeación en un proyecto de </a:t>
            </a:r>
            <a:r>
              <a:rPr lang="es-MX" sz="2400" dirty="0" err="1"/>
              <a:t>electromovilidad</a:t>
            </a:r>
            <a:endParaRPr lang="es-MX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D94AB-F732-46C7-AE1E-E87681F6CF1C}"/>
              </a:ext>
            </a:extLst>
          </p:cNvPr>
          <p:cNvSpPr txBox="1"/>
          <p:nvPr/>
        </p:nvSpPr>
        <p:spPr>
          <a:xfrm>
            <a:off x="1545769" y="2005790"/>
            <a:ext cx="297543" cy="78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A1C617"/>
                </a:solidFill>
              </a:rPr>
              <a:t>1</a:t>
            </a:r>
            <a:endParaRPr lang="es-ES" sz="4400" b="1" dirty="0">
              <a:solidFill>
                <a:srgbClr val="A1C61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6E9F2-7B51-4B0A-80A3-DD5C2F508F90}"/>
              </a:ext>
            </a:extLst>
          </p:cNvPr>
          <p:cNvSpPr txBox="1"/>
          <p:nvPr/>
        </p:nvSpPr>
        <p:spPr>
          <a:xfrm>
            <a:off x="1545769" y="3285477"/>
            <a:ext cx="449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A1C617"/>
                </a:solidFill>
              </a:rPr>
              <a:t>2</a:t>
            </a:r>
            <a:endParaRPr lang="es-ES" sz="4400" b="1" dirty="0">
              <a:solidFill>
                <a:srgbClr val="A1C61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B7EF4-BB3E-4923-887D-6FA3D8756F78}"/>
              </a:ext>
            </a:extLst>
          </p:cNvPr>
          <p:cNvSpPr txBox="1"/>
          <p:nvPr/>
        </p:nvSpPr>
        <p:spPr>
          <a:xfrm>
            <a:off x="1545769" y="4641238"/>
            <a:ext cx="29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A1C617"/>
                </a:solidFill>
              </a:rPr>
              <a:t>3</a:t>
            </a:r>
            <a:endParaRPr lang="es-ES" sz="4400" b="1" dirty="0">
              <a:solidFill>
                <a:srgbClr val="A1C61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AF608-26E7-49AF-8E84-2A8820DAEB5D}"/>
              </a:ext>
            </a:extLst>
          </p:cNvPr>
          <p:cNvSpPr txBox="1"/>
          <p:nvPr/>
        </p:nvSpPr>
        <p:spPr>
          <a:xfrm>
            <a:off x="2218047" y="2110537"/>
            <a:ext cx="74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4F78"/>
                </a:solidFill>
              </a:rPr>
              <a:t>Preparación (</a:t>
            </a:r>
            <a:r>
              <a:rPr lang="es-MX" sz="2400" b="1" dirty="0" err="1">
                <a:solidFill>
                  <a:srgbClr val="004F78"/>
                </a:solidFill>
              </a:rPr>
              <a:t>Preinversión</a:t>
            </a:r>
            <a:r>
              <a:rPr lang="es-MX" sz="2400" b="1" dirty="0">
                <a:solidFill>
                  <a:srgbClr val="004F78"/>
                </a:solidFill>
              </a:rPr>
              <a:t>)</a:t>
            </a:r>
            <a:endParaRPr lang="es-ES" sz="2400" b="1" dirty="0">
              <a:solidFill>
                <a:srgbClr val="004F7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CD527-EABC-4E84-B6D8-20E91137011A}"/>
              </a:ext>
            </a:extLst>
          </p:cNvPr>
          <p:cNvSpPr txBox="1"/>
          <p:nvPr/>
        </p:nvSpPr>
        <p:spPr>
          <a:xfrm>
            <a:off x="2218047" y="3439364"/>
            <a:ext cx="74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4F78"/>
                </a:solidFill>
              </a:rPr>
              <a:t>Inversión</a:t>
            </a:r>
            <a:endParaRPr lang="es-ES" sz="2400" b="1" dirty="0">
              <a:solidFill>
                <a:srgbClr val="004F7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BFA87-31A9-441F-8A06-F5615A20AB0B}"/>
              </a:ext>
            </a:extLst>
          </p:cNvPr>
          <p:cNvSpPr txBox="1"/>
          <p:nvPr/>
        </p:nvSpPr>
        <p:spPr>
          <a:xfrm>
            <a:off x="2218047" y="4653620"/>
            <a:ext cx="74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4F78"/>
                </a:solidFill>
              </a:rPr>
              <a:t>Operación</a:t>
            </a:r>
            <a:endParaRPr lang="es-ES" sz="2400" b="1" dirty="0">
              <a:solidFill>
                <a:srgbClr val="004F7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D43D5A-B9D9-4BE6-BCA3-526C103F7EBB}"/>
              </a:ext>
            </a:extLst>
          </p:cNvPr>
          <p:cNvSpPr txBox="1"/>
          <p:nvPr/>
        </p:nvSpPr>
        <p:spPr>
          <a:xfrm>
            <a:off x="2218047" y="2682627"/>
            <a:ext cx="740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Diagnósticos, factibilidad, planeación</a:t>
            </a:r>
            <a:endParaRPr lang="es-E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77562-0641-44ED-BB39-5EC5486ECCA6}"/>
              </a:ext>
            </a:extLst>
          </p:cNvPr>
          <p:cNvSpPr txBox="1"/>
          <p:nvPr/>
        </p:nvSpPr>
        <p:spPr>
          <a:xfrm>
            <a:off x="2218047" y="3951008"/>
            <a:ext cx="440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Diseño, licitación, Ingeniería, Compra</a:t>
            </a:r>
            <a:endParaRPr lang="es-E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C994C-86E0-4544-ABA6-F57A4F68DE03}"/>
              </a:ext>
            </a:extLst>
          </p:cNvPr>
          <p:cNvSpPr txBox="1"/>
          <p:nvPr/>
        </p:nvSpPr>
        <p:spPr>
          <a:xfrm>
            <a:off x="2218047" y="5110204"/>
            <a:ext cx="740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Carga, Mantenimiento, Pago de deuda, Monitoreo</a:t>
            </a:r>
            <a:endParaRPr lang="es-E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3BC59C-50EC-4C30-ADC0-2CC57FE0266C}"/>
              </a:ext>
            </a:extLst>
          </p:cNvPr>
          <p:cNvSpPr txBox="1"/>
          <p:nvPr/>
        </p:nvSpPr>
        <p:spPr>
          <a:xfrm>
            <a:off x="8953364" y="1167931"/>
            <a:ext cx="449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/>
              <a:t>$</a:t>
            </a:r>
            <a:endParaRPr lang="es-ES" sz="4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8CA1B7-D138-4565-AD01-6AB1AA51B85F}"/>
              </a:ext>
            </a:extLst>
          </p:cNvPr>
          <p:cNvSpPr txBox="1"/>
          <p:nvPr/>
        </p:nvSpPr>
        <p:spPr>
          <a:xfrm>
            <a:off x="7641656" y="2313295"/>
            <a:ext cx="352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/>
              <a:t>Asesoría técnica, subsidio, crédito </a:t>
            </a:r>
            <a:endParaRPr lang="es-E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240F8B-E7E6-4026-A920-BD0578A3B027}"/>
              </a:ext>
            </a:extLst>
          </p:cNvPr>
          <p:cNvSpPr txBox="1"/>
          <p:nvPr/>
        </p:nvSpPr>
        <p:spPr>
          <a:xfrm>
            <a:off x="7641656" y="3408587"/>
            <a:ext cx="352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/>
              <a:t>Asesoría técnica, subsidio, crédito, inversión, fondeos</a:t>
            </a:r>
            <a:endParaRPr lang="es-ES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121BDE-F9D7-4ADB-91D0-C68C54E080CF}"/>
              </a:ext>
            </a:extLst>
          </p:cNvPr>
          <p:cNvSpPr txBox="1"/>
          <p:nvPr/>
        </p:nvSpPr>
        <p:spPr>
          <a:xfrm>
            <a:off x="7641655" y="4678888"/>
            <a:ext cx="352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/>
              <a:t>Garantías, fondeo, subsidio</a:t>
            </a:r>
            <a:endParaRPr lang="es-ES" i="1" dirty="0"/>
          </a:p>
        </p:txBody>
      </p:sp>
      <p:pic>
        <p:nvPicPr>
          <p:cNvPr id="34" name="Picture 9">
            <a:extLst>
              <a:ext uri="{FF2B5EF4-FFF2-40B4-BE49-F238E27FC236}">
                <a16:creationId xmlns:a16="http://schemas.microsoft.com/office/drawing/2014/main" id="{911F4CBE-B5EB-4E99-8083-18BCFF198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3" y="2246468"/>
            <a:ext cx="901203" cy="39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D9248303-76E7-496C-845B-FC9F9EEFC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2" y="3531765"/>
            <a:ext cx="901203" cy="39997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175BF02-1DBF-466E-840B-9C8A6253508E}"/>
              </a:ext>
            </a:extLst>
          </p:cNvPr>
          <p:cNvSpPr txBox="1"/>
          <p:nvPr/>
        </p:nvSpPr>
        <p:spPr>
          <a:xfrm>
            <a:off x="9618383" y="6374152"/>
            <a:ext cx="18459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400" dirty="0">
                <a:effectLst/>
                <a:uFill>
                  <a:solidFill>
                    <a:srgbClr val="404040"/>
                  </a:solidFill>
                </a:u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CEPEP</a:t>
            </a:r>
            <a:endParaRPr lang="es-ES" sz="1400" dirty="0"/>
          </a:p>
        </p:txBody>
      </p:sp>
      <p:pic>
        <p:nvPicPr>
          <p:cNvPr id="46" name="Picture 9">
            <a:extLst>
              <a:ext uri="{FF2B5EF4-FFF2-40B4-BE49-F238E27FC236}">
                <a16:creationId xmlns:a16="http://schemas.microsoft.com/office/drawing/2014/main" id="{CFCD0F42-BA73-4E7C-846E-DBDEC975D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69" y="218235"/>
            <a:ext cx="1070194" cy="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CAC9A68-CC43-4E6D-8534-9FF865D9A1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3" y="206039"/>
            <a:ext cx="644587" cy="432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34">
            <a:extLst>
              <a:ext uri="{FF2B5EF4-FFF2-40B4-BE49-F238E27FC236}">
                <a16:creationId xmlns:a16="http://schemas.microsoft.com/office/drawing/2014/main" id="{20CA5497-4918-F14E-96AB-70F657B0D016}"/>
              </a:ext>
            </a:extLst>
          </p:cNvPr>
          <p:cNvGrpSpPr/>
          <p:nvPr/>
        </p:nvGrpSpPr>
        <p:grpSpPr>
          <a:xfrm rot="10800000">
            <a:off x="11713886" y="3657599"/>
            <a:ext cx="492182" cy="2860772"/>
            <a:chOff x="0" y="0"/>
            <a:chExt cx="729460" cy="4236490"/>
          </a:xfrm>
        </p:grpSpPr>
        <p:sp>
          <p:nvSpPr>
            <p:cNvPr id="23" name="Isosceles Triangle 5">
              <a:extLst>
                <a:ext uri="{FF2B5EF4-FFF2-40B4-BE49-F238E27FC236}">
                  <a16:creationId xmlns:a16="http://schemas.microsoft.com/office/drawing/2014/main" id="{A55DE788-E68D-1E41-ADED-D74461F671E2}"/>
                </a:ext>
              </a:extLst>
            </p:cNvPr>
            <p:cNvSpPr/>
            <p:nvPr/>
          </p:nvSpPr>
          <p:spPr>
            <a:xfrm rot="5400000">
              <a:off x="-353391" y="317491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E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5" name="Isosceles Triangle 5">
              <a:extLst>
                <a:ext uri="{FF2B5EF4-FFF2-40B4-BE49-F238E27FC236}">
                  <a16:creationId xmlns:a16="http://schemas.microsoft.com/office/drawing/2014/main" id="{393B5E27-AB6B-934A-A10D-DDA08253AFBE}"/>
                </a:ext>
              </a:extLst>
            </p:cNvPr>
            <p:cNvSpPr/>
            <p:nvPr/>
          </p:nvSpPr>
          <p:spPr>
            <a:xfrm rot="5400000">
              <a:off x="-353391" y="176630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6" name="Isosceles Triangle 5">
              <a:extLst>
                <a:ext uri="{FF2B5EF4-FFF2-40B4-BE49-F238E27FC236}">
                  <a16:creationId xmlns:a16="http://schemas.microsoft.com/office/drawing/2014/main" id="{B8271B8B-9E2F-F24C-A453-BA0F1ACD2911}"/>
                </a:ext>
              </a:extLst>
            </p:cNvPr>
            <p:cNvSpPr/>
            <p:nvPr/>
          </p:nvSpPr>
          <p:spPr>
            <a:xfrm rot="5400000">
              <a:off x="-357693" y="35769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7DB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7" name="Isosceles Triangle 5">
              <a:extLst>
                <a:ext uri="{FF2B5EF4-FFF2-40B4-BE49-F238E27FC236}">
                  <a16:creationId xmlns:a16="http://schemas.microsoft.com/office/drawing/2014/main" id="{6F9DCF35-40C5-194E-9CA7-AC27E96FEE9A}"/>
                </a:ext>
              </a:extLst>
            </p:cNvPr>
            <p:cNvSpPr/>
            <p:nvPr/>
          </p:nvSpPr>
          <p:spPr>
            <a:xfrm rot="16200000">
              <a:off x="-281893" y="1083981"/>
              <a:ext cx="1352114" cy="670577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4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9" name="Isosceles Triangle 5">
              <a:extLst>
                <a:ext uri="{FF2B5EF4-FFF2-40B4-BE49-F238E27FC236}">
                  <a16:creationId xmlns:a16="http://schemas.microsoft.com/office/drawing/2014/main" id="{BF2B06B5-38F6-284C-A7BC-0AB9EBB0ED47}"/>
                </a:ext>
              </a:extLst>
            </p:cNvPr>
            <p:cNvSpPr/>
            <p:nvPr/>
          </p:nvSpPr>
          <p:spPr>
            <a:xfrm rot="16200000">
              <a:off x="-281888" y="2492589"/>
              <a:ext cx="1352115" cy="670581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05554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725FE1-4DCA-431C-B263-C5CB33F2E6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984500" y="1127814"/>
            <a:ext cx="6564150" cy="488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6E594D-BCCD-4188-ABCA-D709AF7F2DD4}"/>
              </a:ext>
            </a:extLst>
          </p:cNvPr>
          <p:cNvSpPr txBox="1"/>
          <p:nvPr/>
        </p:nvSpPr>
        <p:spPr>
          <a:xfrm>
            <a:off x="4649638" y="6300027"/>
            <a:ext cx="3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4F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www.c40cff.org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2282BFC-1BB5-4D0C-B73D-40F0FC4C9849}"/>
              </a:ext>
            </a:extLst>
          </p:cNvPr>
          <p:cNvSpPr txBox="1">
            <a:spLocks/>
          </p:cNvSpPr>
          <p:nvPr/>
        </p:nvSpPr>
        <p:spPr>
          <a:xfrm>
            <a:off x="2813925" y="422511"/>
            <a:ext cx="6905300" cy="705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 algn="ctr"/>
            <a:r>
              <a:rPr lang="es-MX" sz="2800" dirty="0"/>
              <a:t>Gestión de Conocimiento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D34DA9B-8C06-4D2E-8EF9-0BC34C361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69" y="218235"/>
            <a:ext cx="1070194" cy="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DF6F42-3A00-49B9-B3B9-B864D2BACCF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3" y="206039"/>
            <a:ext cx="644587" cy="432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34">
            <a:extLst>
              <a:ext uri="{FF2B5EF4-FFF2-40B4-BE49-F238E27FC236}">
                <a16:creationId xmlns:a16="http://schemas.microsoft.com/office/drawing/2014/main" id="{5D0919E6-22FC-864B-BC24-48EA08A8EC45}"/>
              </a:ext>
            </a:extLst>
          </p:cNvPr>
          <p:cNvGrpSpPr/>
          <p:nvPr/>
        </p:nvGrpSpPr>
        <p:grpSpPr>
          <a:xfrm rot="10800000">
            <a:off x="11713886" y="3657599"/>
            <a:ext cx="492182" cy="2860772"/>
            <a:chOff x="0" y="0"/>
            <a:chExt cx="729460" cy="4236490"/>
          </a:xfrm>
        </p:grpSpPr>
        <p:sp>
          <p:nvSpPr>
            <p:cNvPr id="10" name="Isosceles Triangle 5">
              <a:extLst>
                <a:ext uri="{FF2B5EF4-FFF2-40B4-BE49-F238E27FC236}">
                  <a16:creationId xmlns:a16="http://schemas.microsoft.com/office/drawing/2014/main" id="{ABCD45FF-B1D2-654C-BFD1-70CD65511E58}"/>
                </a:ext>
              </a:extLst>
            </p:cNvPr>
            <p:cNvSpPr/>
            <p:nvPr/>
          </p:nvSpPr>
          <p:spPr>
            <a:xfrm rot="5400000">
              <a:off x="-353391" y="317491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E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Isosceles Triangle 5">
              <a:extLst>
                <a:ext uri="{FF2B5EF4-FFF2-40B4-BE49-F238E27FC236}">
                  <a16:creationId xmlns:a16="http://schemas.microsoft.com/office/drawing/2014/main" id="{6601CB7A-FB19-D547-8A11-5C90EC836057}"/>
                </a:ext>
              </a:extLst>
            </p:cNvPr>
            <p:cNvSpPr/>
            <p:nvPr/>
          </p:nvSpPr>
          <p:spPr>
            <a:xfrm rot="5400000">
              <a:off x="-353391" y="176630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Isosceles Triangle 5">
              <a:extLst>
                <a:ext uri="{FF2B5EF4-FFF2-40B4-BE49-F238E27FC236}">
                  <a16:creationId xmlns:a16="http://schemas.microsoft.com/office/drawing/2014/main" id="{BA2496C0-7152-A148-B51D-0686D97336F1}"/>
                </a:ext>
              </a:extLst>
            </p:cNvPr>
            <p:cNvSpPr/>
            <p:nvPr/>
          </p:nvSpPr>
          <p:spPr>
            <a:xfrm rot="5400000">
              <a:off x="-357693" y="35769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7DB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Isosceles Triangle 5">
              <a:extLst>
                <a:ext uri="{FF2B5EF4-FFF2-40B4-BE49-F238E27FC236}">
                  <a16:creationId xmlns:a16="http://schemas.microsoft.com/office/drawing/2014/main" id="{258158E8-3AD7-8346-804E-8D5801378993}"/>
                </a:ext>
              </a:extLst>
            </p:cNvPr>
            <p:cNvSpPr/>
            <p:nvPr/>
          </p:nvSpPr>
          <p:spPr>
            <a:xfrm rot="16200000">
              <a:off x="-281893" y="1083981"/>
              <a:ext cx="1352114" cy="670577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4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Isosceles Triangle 5">
              <a:extLst>
                <a:ext uri="{FF2B5EF4-FFF2-40B4-BE49-F238E27FC236}">
                  <a16:creationId xmlns:a16="http://schemas.microsoft.com/office/drawing/2014/main" id="{BB6A1C2B-DE74-8848-A05F-416049C32D56}"/>
                </a:ext>
              </a:extLst>
            </p:cNvPr>
            <p:cNvSpPr/>
            <p:nvPr/>
          </p:nvSpPr>
          <p:spPr>
            <a:xfrm rot="16200000">
              <a:off x="-281888" y="2492589"/>
              <a:ext cx="1352115" cy="670581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25808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526445-E644-478E-9513-09153779B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2"/>
          <a:stretch/>
        </p:blipFill>
        <p:spPr>
          <a:xfrm>
            <a:off x="2873621" y="2740064"/>
            <a:ext cx="2603888" cy="206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755AEBD-63A7-45B0-9582-07C87228E797}"/>
              </a:ext>
            </a:extLst>
          </p:cNvPr>
          <p:cNvSpPr txBox="1">
            <a:spLocks/>
          </p:cNvSpPr>
          <p:nvPr/>
        </p:nvSpPr>
        <p:spPr>
          <a:xfrm>
            <a:off x="457199" y="249730"/>
            <a:ext cx="8946108" cy="1018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s-MX" sz="2400" dirty="0"/>
              <a:t>Recursos disponibles a partir de las experiencias del programa C40 CFF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CBD16-D58F-49CF-BE65-AD354318B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17" y="1983218"/>
            <a:ext cx="2579971" cy="212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1">
            <a:extLst>
              <a:ext uri="{FF2B5EF4-FFF2-40B4-BE49-F238E27FC236}">
                <a16:creationId xmlns:a16="http://schemas.microsoft.com/office/drawing/2014/main" id="{416EEF23-163E-4A09-9303-639204589744}"/>
              </a:ext>
            </a:extLst>
          </p:cNvPr>
          <p:cNvSpPr/>
          <p:nvPr/>
        </p:nvSpPr>
        <p:spPr>
          <a:xfrm>
            <a:off x="1248415" y="5214037"/>
            <a:ext cx="4119160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b="1" dirty="0" err="1">
                <a:latin typeface="Helvetica"/>
                <a:cs typeface="Helvetica"/>
              </a:rPr>
              <a:t>Herramienta</a:t>
            </a:r>
            <a:r>
              <a:rPr lang="en-GB" sz="1400" b="1" dirty="0">
                <a:latin typeface="Helvetica"/>
                <a:cs typeface="Helvetica"/>
              </a:rPr>
              <a:t> para el </a:t>
            </a:r>
            <a:r>
              <a:rPr lang="en-GB" sz="1400" b="1" dirty="0" err="1">
                <a:latin typeface="Helvetica"/>
                <a:cs typeface="Helvetica"/>
              </a:rPr>
              <a:t>cálculo</a:t>
            </a:r>
            <a:r>
              <a:rPr lang="en-GB" sz="1400" b="1" dirty="0">
                <a:latin typeface="Helvetica"/>
                <a:cs typeface="Helvetica"/>
              </a:rPr>
              <a:t> y </a:t>
            </a:r>
            <a:r>
              <a:rPr lang="en-GB" sz="1400" b="1" dirty="0" err="1">
                <a:latin typeface="Helvetica"/>
                <a:cs typeface="Helvetica"/>
              </a:rPr>
              <a:t>comparación</a:t>
            </a:r>
            <a:r>
              <a:rPr lang="en-GB" sz="1400" b="1" dirty="0">
                <a:latin typeface="Helvetica"/>
                <a:cs typeface="Helvetica"/>
              </a:rPr>
              <a:t> del </a:t>
            </a:r>
            <a:r>
              <a:rPr lang="en-GB" sz="1400" b="1" dirty="0" err="1">
                <a:latin typeface="Helvetica"/>
                <a:cs typeface="Helvetica"/>
              </a:rPr>
              <a:t>Costo</a:t>
            </a:r>
            <a:r>
              <a:rPr lang="en-GB" sz="1400" b="1" dirty="0">
                <a:latin typeface="Helvetica"/>
                <a:cs typeface="Helvetica"/>
              </a:rPr>
              <a:t> Total de </a:t>
            </a:r>
            <a:r>
              <a:rPr lang="en-GB" sz="1400" b="1" dirty="0" err="1">
                <a:latin typeface="Helvetica"/>
                <a:cs typeface="Helvetica"/>
              </a:rPr>
              <a:t>Propiedad</a:t>
            </a:r>
            <a:r>
              <a:rPr lang="en-GB" sz="1400" b="1" dirty="0">
                <a:latin typeface="Helvetica"/>
                <a:cs typeface="Helvetica"/>
              </a:rPr>
              <a:t> de </a:t>
            </a:r>
            <a:r>
              <a:rPr lang="en-GB" sz="1400" b="1" dirty="0" err="1">
                <a:latin typeface="Helvetica"/>
                <a:cs typeface="Helvetica"/>
              </a:rPr>
              <a:t>autobuses</a:t>
            </a:r>
            <a:r>
              <a:rPr lang="en-GB" sz="1400" b="1" dirty="0">
                <a:latin typeface="Helvetica"/>
                <a:cs typeface="Helvetica"/>
              </a:rPr>
              <a:t> de </a:t>
            </a:r>
            <a:r>
              <a:rPr lang="en-GB" sz="1400" b="1" dirty="0" err="1">
                <a:latin typeface="Helvetica"/>
                <a:cs typeface="Helvetica"/>
              </a:rPr>
              <a:t>transporte</a:t>
            </a:r>
            <a:r>
              <a:rPr lang="en-GB" sz="1400" b="1" dirty="0">
                <a:latin typeface="Helvetica"/>
                <a:cs typeface="Helvetica"/>
              </a:rPr>
              <a:t> </a:t>
            </a:r>
            <a:r>
              <a:rPr lang="en-GB" sz="1400" b="1" dirty="0" err="1">
                <a:latin typeface="Helvetica"/>
                <a:cs typeface="Helvetica"/>
              </a:rPr>
              <a:t>público</a:t>
            </a:r>
            <a:r>
              <a:rPr lang="en-GB" sz="1400" b="1" dirty="0">
                <a:latin typeface="Helvetica"/>
                <a:cs typeface="Helvetica"/>
              </a:rPr>
              <a:t> de 12m y 18m.</a:t>
            </a:r>
          </a:p>
        </p:txBody>
      </p:sp>
      <p:pic>
        <p:nvPicPr>
          <p:cNvPr id="11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8BC9491-3F30-473C-BA19-E9FC4AE746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53" y="1764810"/>
            <a:ext cx="2086353" cy="2966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hteck 1">
            <a:extLst>
              <a:ext uri="{FF2B5EF4-FFF2-40B4-BE49-F238E27FC236}">
                <a16:creationId xmlns:a16="http://schemas.microsoft.com/office/drawing/2014/main" id="{D45721AE-9719-4A68-B738-17DA7C494404}"/>
              </a:ext>
            </a:extLst>
          </p:cNvPr>
          <p:cNvSpPr/>
          <p:nvPr/>
        </p:nvSpPr>
        <p:spPr>
          <a:xfrm>
            <a:off x="7072295" y="4730833"/>
            <a:ext cx="3741479" cy="18774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1400" b="1" dirty="0">
              <a:latin typeface="Helvetica"/>
              <a:cs typeface="Helvetica"/>
            </a:endParaRPr>
          </a:p>
          <a:p>
            <a:pPr algn="ctr"/>
            <a:r>
              <a:rPr lang="en-GB" sz="1400" b="1" dirty="0">
                <a:latin typeface="Helvetica"/>
                <a:cs typeface="Helvetica"/>
              </a:rPr>
              <a:t>Fuentes de </a:t>
            </a:r>
            <a:r>
              <a:rPr lang="en-GB" sz="1400" b="1" dirty="0" err="1">
                <a:latin typeface="Helvetica"/>
                <a:cs typeface="Helvetica"/>
              </a:rPr>
              <a:t>financiamiento</a:t>
            </a:r>
            <a:r>
              <a:rPr lang="en-GB" sz="1400" b="1" dirty="0">
                <a:latin typeface="Helvetica"/>
                <a:cs typeface="Helvetica"/>
              </a:rPr>
              <a:t>: </a:t>
            </a:r>
          </a:p>
          <a:p>
            <a:pPr algn="ctr"/>
            <a:r>
              <a:rPr lang="en-GB" sz="1400" b="1" dirty="0">
                <a:latin typeface="Helvetica"/>
                <a:cs typeface="Helvetica"/>
              </a:rPr>
              <a:t>Recursos locales, bancas de </a:t>
            </a:r>
            <a:r>
              <a:rPr lang="en-GB" sz="1400" b="1" dirty="0" err="1">
                <a:latin typeface="Helvetica"/>
                <a:cs typeface="Helvetica"/>
              </a:rPr>
              <a:t>desarrollo</a:t>
            </a:r>
            <a:r>
              <a:rPr lang="en-GB" sz="1400" b="1" dirty="0">
                <a:latin typeface="Helvetica"/>
                <a:cs typeface="Helvetica"/>
              </a:rPr>
              <a:t> y </a:t>
            </a:r>
            <a:r>
              <a:rPr lang="en-GB" sz="1400" b="1" dirty="0" err="1">
                <a:latin typeface="Helvetica"/>
                <a:cs typeface="Helvetica"/>
              </a:rPr>
              <a:t>comerciales</a:t>
            </a:r>
            <a:r>
              <a:rPr lang="en-GB" sz="1400" b="1" dirty="0">
                <a:latin typeface="Helvetica"/>
                <a:cs typeface="Helvetica"/>
              </a:rPr>
              <a:t>, y </a:t>
            </a:r>
            <a:r>
              <a:rPr lang="en-GB" sz="1400" b="1" dirty="0" err="1">
                <a:latin typeface="Helvetica"/>
                <a:cs typeface="Helvetica"/>
              </a:rPr>
              <a:t>opciones</a:t>
            </a:r>
            <a:r>
              <a:rPr lang="en-GB" sz="1400" b="1" dirty="0">
                <a:latin typeface="Helvetica"/>
                <a:cs typeface="Helvetica"/>
              </a:rPr>
              <a:t> de </a:t>
            </a:r>
            <a:r>
              <a:rPr lang="en-GB" sz="1400" b="1" dirty="0" err="1">
                <a:latin typeface="Helvetica"/>
                <a:cs typeface="Helvetica"/>
              </a:rPr>
              <a:t>financiamiento</a:t>
            </a:r>
            <a:r>
              <a:rPr lang="en-GB" sz="1400" b="1" dirty="0">
                <a:latin typeface="Helvetica"/>
                <a:cs typeface="Helvetica"/>
              </a:rPr>
              <a:t> </a:t>
            </a:r>
            <a:r>
              <a:rPr lang="en-GB" sz="1400" b="1" dirty="0" err="1">
                <a:latin typeface="Helvetica"/>
                <a:cs typeface="Helvetica"/>
              </a:rPr>
              <a:t>verde</a:t>
            </a:r>
            <a:endParaRPr lang="en-GB" sz="1400" b="1" dirty="0">
              <a:latin typeface="Helvetica"/>
              <a:cs typeface="Helvetic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b="1" dirty="0">
              <a:latin typeface="Helvetica"/>
              <a:cs typeface="Helvetica"/>
            </a:endParaRPr>
          </a:p>
          <a:p>
            <a:pPr algn="ctr"/>
            <a:r>
              <a:rPr lang="en-GB" sz="1400" b="1" dirty="0" err="1">
                <a:latin typeface="Helvetica"/>
                <a:cs typeface="Helvetica"/>
              </a:rPr>
              <a:t>Esquemas</a:t>
            </a:r>
            <a:r>
              <a:rPr lang="en-GB" sz="1400" b="1" dirty="0">
                <a:latin typeface="Helvetica"/>
                <a:cs typeface="Helvetica"/>
              </a:rPr>
              <a:t> de </a:t>
            </a:r>
            <a:r>
              <a:rPr lang="en-GB" sz="1400" b="1" dirty="0" err="1">
                <a:latin typeface="Helvetica"/>
                <a:cs typeface="Helvetica"/>
              </a:rPr>
              <a:t>financiamiento</a:t>
            </a:r>
            <a:r>
              <a:rPr lang="en-GB" sz="1400" b="1" dirty="0">
                <a:latin typeface="Helvetica"/>
                <a:cs typeface="Helvetica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rgbClr val="144E76"/>
              </a:solidFill>
              <a:latin typeface="Helvetica"/>
              <a:cs typeface="Helvetica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D5EFA664-5CEB-4D12-AF7E-D1EC62B45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69" y="218235"/>
            <a:ext cx="1070194" cy="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85FA62-7567-420A-9520-2B45BB493C4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3" y="206039"/>
            <a:ext cx="644587" cy="432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34">
            <a:extLst>
              <a:ext uri="{FF2B5EF4-FFF2-40B4-BE49-F238E27FC236}">
                <a16:creationId xmlns:a16="http://schemas.microsoft.com/office/drawing/2014/main" id="{0876268A-4093-E349-83D9-7A815CA42B72}"/>
              </a:ext>
            </a:extLst>
          </p:cNvPr>
          <p:cNvGrpSpPr/>
          <p:nvPr/>
        </p:nvGrpSpPr>
        <p:grpSpPr>
          <a:xfrm rot="10800000">
            <a:off x="11713886" y="3657599"/>
            <a:ext cx="492182" cy="2860772"/>
            <a:chOff x="0" y="0"/>
            <a:chExt cx="729460" cy="4236490"/>
          </a:xfrm>
        </p:grpSpPr>
        <p:sp>
          <p:nvSpPr>
            <p:cNvPr id="12" name="Isosceles Triangle 5">
              <a:extLst>
                <a:ext uri="{FF2B5EF4-FFF2-40B4-BE49-F238E27FC236}">
                  <a16:creationId xmlns:a16="http://schemas.microsoft.com/office/drawing/2014/main" id="{EE4F2784-61D6-7F4F-88FE-7781C492D5F4}"/>
                </a:ext>
              </a:extLst>
            </p:cNvPr>
            <p:cNvSpPr/>
            <p:nvPr/>
          </p:nvSpPr>
          <p:spPr>
            <a:xfrm rot="5400000">
              <a:off x="-353391" y="317491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E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Isosceles Triangle 5">
              <a:extLst>
                <a:ext uri="{FF2B5EF4-FFF2-40B4-BE49-F238E27FC236}">
                  <a16:creationId xmlns:a16="http://schemas.microsoft.com/office/drawing/2014/main" id="{3B0EA6B9-F5C1-5C48-849B-9CBDA936D145}"/>
                </a:ext>
              </a:extLst>
            </p:cNvPr>
            <p:cNvSpPr/>
            <p:nvPr/>
          </p:nvSpPr>
          <p:spPr>
            <a:xfrm rot="5400000">
              <a:off x="-353391" y="176630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6" name="Isosceles Triangle 5">
              <a:extLst>
                <a:ext uri="{FF2B5EF4-FFF2-40B4-BE49-F238E27FC236}">
                  <a16:creationId xmlns:a16="http://schemas.microsoft.com/office/drawing/2014/main" id="{980C8C55-BFB7-B74A-9FBA-E792146D50BD}"/>
                </a:ext>
              </a:extLst>
            </p:cNvPr>
            <p:cNvSpPr/>
            <p:nvPr/>
          </p:nvSpPr>
          <p:spPr>
            <a:xfrm rot="5400000">
              <a:off x="-357693" y="35769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7DB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E847E8F1-E953-C94C-A6EE-D99FA7EABB28}"/>
                </a:ext>
              </a:extLst>
            </p:cNvPr>
            <p:cNvSpPr/>
            <p:nvPr/>
          </p:nvSpPr>
          <p:spPr>
            <a:xfrm rot="16200000">
              <a:off x="-281893" y="1083981"/>
              <a:ext cx="1352114" cy="670577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4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9" name="Isosceles Triangle 5">
              <a:extLst>
                <a:ext uri="{FF2B5EF4-FFF2-40B4-BE49-F238E27FC236}">
                  <a16:creationId xmlns:a16="http://schemas.microsoft.com/office/drawing/2014/main" id="{95D4874B-F58A-AF48-BC28-A5E605503FEE}"/>
                </a:ext>
              </a:extLst>
            </p:cNvPr>
            <p:cNvSpPr/>
            <p:nvPr/>
          </p:nvSpPr>
          <p:spPr>
            <a:xfrm rot="16200000">
              <a:off x="-281888" y="2492589"/>
              <a:ext cx="1352115" cy="670581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90048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F288ABE-1D72-4D8E-AF77-8B7C82822172}"/>
              </a:ext>
            </a:extLst>
          </p:cNvPr>
          <p:cNvSpPr txBox="1">
            <a:spLocks/>
          </p:cNvSpPr>
          <p:nvPr/>
        </p:nvSpPr>
        <p:spPr>
          <a:xfrm>
            <a:off x="457199" y="1107413"/>
            <a:ext cx="8797637" cy="3527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536575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B7A7B766-F56F-46CD-B0A6-2A0F7DA467DD}"/>
              </a:ext>
            </a:extLst>
          </p:cNvPr>
          <p:cNvSpPr txBox="1">
            <a:spLocks/>
          </p:cNvSpPr>
          <p:nvPr/>
        </p:nvSpPr>
        <p:spPr>
          <a:xfrm>
            <a:off x="457199" y="383595"/>
            <a:ext cx="5455073" cy="648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s-MX" sz="2400" dirty="0"/>
              <a:t>Cambio de Paradigma</a:t>
            </a:r>
          </a:p>
        </p:txBody>
      </p:sp>
      <p:sp>
        <p:nvSpPr>
          <p:cNvPr id="25" name="Rechteck 1">
            <a:extLst>
              <a:ext uri="{FF2B5EF4-FFF2-40B4-BE49-F238E27FC236}">
                <a16:creationId xmlns:a16="http://schemas.microsoft.com/office/drawing/2014/main" id="{AF603695-8BCD-426F-99E7-5A92F2B901AF}"/>
              </a:ext>
            </a:extLst>
          </p:cNvPr>
          <p:cNvSpPr/>
          <p:nvPr/>
        </p:nvSpPr>
        <p:spPr>
          <a:xfrm>
            <a:off x="844925" y="1926518"/>
            <a:ext cx="5268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es-MX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BE266D-F68B-4267-839B-2C484F3FEF6F}"/>
              </a:ext>
            </a:extLst>
          </p:cNvPr>
          <p:cNvSpPr txBox="1"/>
          <p:nvPr/>
        </p:nvSpPr>
        <p:spPr>
          <a:xfrm>
            <a:off x="5912272" y="6433783"/>
            <a:ext cx="56540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  <a:spcAft>
                <a:spcPts val="600"/>
              </a:spcAft>
              <a:buSzPts val="900"/>
            </a:pPr>
            <a:r>
              <a:rPr lang="es-ES_tradnl" sz="900" dirty="0">
                <a:effectLst/>
                <a:uFill>
                  <a:solidFill>
                    <a:srgbClr val="404040"/>
                  </a:solidFill>
                </a:u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Opciones de Financiamiento para Autobuses Eléctricos C40 CFF</a:t>
            </a:r>
            <a:endParaRPr lang="es-MX" sz="900" dirty="0">
              <a:effectLst/>
              <a:uFill>
                <a:solidFill>
                  <a:srgbClr val="404040"/>
                </a:solidFill>
              </a:u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1">
            <a:extLst>
              <a:ext uri="{FF2B5EF4-FFF2-40B4-BE49-F238E27FC236}">
                <a16:creationId xmlns:a16="http://schemas.microsoft.com/office/drawing/2014/main" id="{C9701AFB-4B9E-48B5-84EC-3D364853D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18077" y="2126072"/>
            <a:ext cx="6232359" cy="4076526"/>
          </a:xfrm>
          <a:prstGeom prst="rect">
            <a:avLst/>
          </a:prstGeom>
        </p:spPr>
      </p:pic>
      <p:graphicFrame>
        <p:nvGraphicFramePr>
          <p:cNvPr id="2" name="Diagrama 16">
            <a:extLst>
              <a:ext uri="{FF2B5EF4-FFF2-40B4-BE49-F238E27FC236}">
                <a16:creationId xmlns:a16="http://schemas.microsoft.com/office/drawing/2014/main" id="{DEEE6544-38DD-4056-9373-6761630F691E}"/>
              </a:ext>
            </a:extLst>
          </p:cNvPr>
          <p:cNvGraphicFramePr/>
          <p:nvPr/>
        </p:nvGraphicFramePr>
        <p:xfrm>
          <a:off x="284940" y="2617242"/>
          <a:ext cx="4645313" cy="314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40CB163-612B-4BF5-8D5E-8D19F645019F}"/>
              </a:ext>
            </a:extLst>
          </p:cNvPr>
          <p:cNvSpPr/>
          <p:nvPr/>
        </p:nvSpPr>
        <p:spPr>
          <a:xfrm>
            <a:off x="4227444" y="3159460"/>
            <a:ext cx="1988959" cy="3970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3B5EBF-BCF3-4F7A-880E-783DE3FA1905}"/>
              </a:ext>
            </a:extLst>
          </p:cNvPr>
          <p:cNvSpPr txBox="1"/>
          <p:nvPr/>
        </p:nvSpPr>
        <p:spPr>
          <a:xfrm>
            <a:off x="852677" y="1558094"/>
            <a:ext cx="31738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SzPts val="900"/>
            </a:pPr>
            <a:r>
              <a:rPr lang="es-ES_tradnl" sz="1600" b="1" dirty="0">
                <a:effectLst/>
                <a:uFill>
                  <a:solidFill>
                    <a:srgbClr val="404040"/>
                  </a:solidFill>
                </a:u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Esquema tradicional</a:t>
            </a:r>
            <a:endParaRPr lang="es-MX" sz="1600" b="1" dirty="0">
              <a:effectLst/>
              <a:uFill>
                <a:solidFill>
                  <a:srgbClr val="404040"/>
                </a:solidFill>
              </a:u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824F63-6EC1-41E5-86EF-C0152B5DF5A8}"/>
              </a:ext>
            </a:extLst>
          </p:cNvPr>
          <p:cNvSpPr txBox="1"/>
          <p:nvPr/>
        </p:nvSpPr>
        <p:spPr>
          <a:xfrm>
            <a:off x="6965491" y="1341743"/>
            <a:ext cx="4145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SzPts val="900"/>
            </a:pPr>
            <a:r>
              <a:rPr lang="es-ES_tradnl" sz="1600" b="1" dirty="0">
                <a:effectLst/>
                <a:uFill>
                  <a:solidFill>
                    <a:srgbClr val="404040"/>
                  </a:solidFill>
                </a:u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Nueva estructura en proyectos de </a:t>
            </a:r>
            <a:r>
              <a:rPr lang="es-ES_tradnl" sz="1600" b="1" dirty="0" err="1">
                <a:effectLst/>
                <a:uFill>
                  <a:solidFill>
                    <a:srgbClr val="404040"/>
                  </a:solidFill>
                </a:u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electromovilidad</a:t>
            </a:r>
            <a:endParaRPr lang="es-MX" sz="1600" b="1" dirty="0">
              <a:effectLst/>
              <a:uFill>
                <a:solidFill>
                  <a:srgbClr val="404040"/>
                </a:solidFill>
              </a:u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C1AF568-614A-46DF-8636-F751322C3B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69" y="218235"/>
            <a:ext cx="1070194" cy="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C6F49E-8BA1-466C-BEB7-AB8772B5E83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3" y="206039"/>
            <a:ext cx="644587" cy="432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14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F288ABE-1D72-4D8E-AF77-8B7C82822172}"/>
              </a:ext>
            </a:extLst>
          </p:cNvPr>
          <p:cNvSpPr txBox="1">
            <a:spLocks/>
          </p:cNvSpPr>
          <p:nvPr/>
        </p:nvSpPr>
        <p:spPr>
          <a:xfrm>
            <a:off x="457199" y="1107413"/>
            <a:ext cx="8797637" cy="3527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536575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B7A7B766-F56F-46CD-B0A6-2A0F7DA467DD}"/>
              </a:ext>
            </a:extLst>
          </p:cNvPr>
          <p:cNvSpPr txBox="1">
            <a:spLocks/>
          </p:cNvSpPr>
          <p:nvPr/>
        </p:nvSpPr>
        <p:spPr>
          <a:xfrm>
            <a:off x="457199" y="249730"/>
            <a:ext cx="8946108" cy="1018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s-MX" sz="2400" dirty="0"/>
              <a:t>Clasificación del financiamiento</a:t>
            </a:r>
          </a:p>
        </p:txBody>
      </p:sp>
      <p:sp>
        <p:nvSpPr>
          <p:cNvPr id="25" name="Rechteck 1">
            <a:extLst>
              <a:ext uri="{FF2B5EF4-FFF2-40B4-BE49-F238E27FC236}">
                <a16:creationId xmlns:a16="http://schemas.microsoft.com/office/drawing/2014/main" id="{AF603695-8BCD-426F-99E7-5A92F2B901AF}"/>
              </a:ext>
            </a:extLst>
          </p:cNvPr>
          <p:cNvSpPr/>
          <p:nvPr/>
        </p:nvSpPr>
        <p:spPr>
          <a:xfrm>
            <a:off x="844925" y="1926518"/>
            <a:ext cx="5268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es-MX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971BA5EE-2B7E-074E-8F7F-2CAB5E203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4925" y="789283"/>
            <a:ext cx="10490692" cy="5818987"/>
          </a:xfrm>
          <a:prstGeom prst="rect">
            <a:avLst/>
          </a:prstGeom>
        </p:spPr>
      </p:pic>
      <p:sp>
        <p:nvSpPr>
          <p:cNvPr id="2" name="CuadroTexto 11">
            <a:extLst>
              <a:ext uri="{FF2B5EF4-FFF2-40B4-BE49-F238E27FC236}">
                <a16:creationId xmlns:a16="http://schemas.microsoft.com/office/drawing/2014/main" id="{383C28D8-68BF-4C61-9DF7-C365BAC8DB03}"/>
              </a:ext>
            </a:extLst>
          </p:cNvPr>
          <p:cNvSpPr txBox="1"/>
          <p:nvPr/>
        </p:nvSpPr>
        <p:spPr>
          <a:xfrm>
            <a:off x="5952029" y="6619124"/>
            <a:ext cx="56540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  <a:spcAft>
                <a:spcPts val="600"/>
              </a:spcAft>
              <a:buSzPts val="900"/>
            </a:pPr>
            <a:r>
              <a:rPr lang="es-ES_tradnl" sz="900" dirty="0">
                <a:effectLst/>
                <a:uFill>
                  <a:solidFill>
                    <a:srgbClr val="404040"/>
                  </a:solidFill>
                </a:u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Opciones de Financiamiento para Autobuses Eléctricos C40 CFF</a:t>
            </a:r>
            <a:endParaRPr lang="es-MX" sz="900" dirty="0">
              <a:effectLst/>
              <a:uFill>
                <a:solidFill>
                  <a:srgbClr val="404040"/>
                </a:solidFill>
              </a:u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3134332E-FDB0-4EBC-B8F5-9DB846EA7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69" y="218235"/>
            <a:ext cx="1070194" cy="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109DF-0DB3-4A2A-ABD4-055A3E8FF2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3" y="206039"/>
            <a:ext cx="644587" cy="432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34">
            <a:extLst>
              <a:ext uri="{FF2B5EF4-FFF2-40B4-BE49-F238E27FC236}">
                <a16:creationId xmlns:a16="http://schemas.microsoft.com/office/drawing/2014/main" id="{A9F399D4-1598-D248-A799-57EEDF0AECBA}"/>
              </a:ext>
            </a:extLst>
          </p:cNvPr>
          <p:cNvGrpSpPr/>
          <p:nvPr/>
        </p:nvGrpSpPr>
        <p:grpSpPr>
          <a:xfrm rot="10800000">
            <a:off x="11713886" y="3657599"/>
            <a:ext cx="492182" cy="2860772"/>
            <a:chOff x="0" y="0"/>
            <a:chExt cx="729460" cy="4236490"/>
          </a:xfrm>
        </p:grpSpPr>
        <p:sp>
          <p:nvSpPr>
            <p:cNvPr id="10" name="Isosceles Triangle 5">
              <a:extLst>
                <a:ext uri="{FF2B5EF4-FFF2-40B4-BE49-F238E27FC236}">
                  <a16:creationId xmlns:a16="http://schemas.microsoft.com/office/drawing/2014/main" id="{F0B3AE84-C051-5943-87D1-43868A585105}"/>
                </a:ext>
              </a:extLst>
            </p:cNvPr>
            <p:cNvSpPr/>
            <p:nvPr/>
          </p:nvSpPr>
          <p:spPr>
            <a:xfrm rot="5400000">
              <a:off x="-353391" y="317491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E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Isosceles Triangle 5">
              <a:extLst>
                <a:ext uri="{FF2B5EF4-FFF2-40B4-BE49-F238E27FC236}">
                  <a16:creationId xmlns:a16="http://schemas.microsoft.com/office/drawing/2014/main" id="{15580644-814D-FE43-9B83-2C43F7CE7C1C}"/>
                </a:ext>
              </a:extLst>
            </p:cNvPr>
            <p:cNvSpPr/>
            <p:nvPr/>
          </p:nvSpPr>
          <p:spPr>
            <a:xfrm rot="5400000">
              <a:off x="-353391" y="176630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Isosceles Triangle 5">
              <a:extLst>
                <a:ext uri="{FF2B5EF4-FFF2-40B4-BE49-F238E27FC236}">
                  <a16:creationId xmlns:a16="http://schemas.microsoft.com/office/drawing/2014/main" id="{658F4692-CBAE-1C4D-B6C3-F88C21AEA5A8}"/>
                </a:ext>
              </a:extLst>
            </p:cNvPr>
            <p:cNvSpPr/>
            <p:nvPr/>
          </p:nvSpPr>
          <p:spPr>
            <a:xfrm rot="5400000">
              <a:off x="-357693" y="35769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7DB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Isosceles Triangle 5">
              <a:extLst>
                <a:ext uri="{FF2B5EF4-FFF2-40B4-BE49-F238E27FC236}">
                  <a16:creationId xmlns:a16="http://schemas.microsoft.com/office/drawing/2014/main" id="{5D26643C-0975-6949-9588-0941A0147AA2}"/>
                </a:ext>
              </a:extLst>
            </p:cNvPr>
            <p:cNvSpPr/>
            <p:nvPr/>
          </p:nvSpPr>
          <p:spPr>
            <a:xfrm rot="16200000">
              <a:off x="-281893" y="1083981"/>
              <a:ext cx="1352114" cy="670577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4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Isosceles Triangle 5">
              <a:extLst>
                <a:ext uri="{FF2B5EF4-FFF2-40B4-BE49-F238E27FC236}">
                  <a16:creationId xmlns:a16="http://schemas.microsoft.com/office/drawing/2014/main" id="{6B84C0D7-0B2C-D947-A838-81661E10A480}"/>
                </a:ext>
              </a:extLst>
            </p:cNvPr>
            <p:cNvSpPr/>
            <p:nvPr/>
          </p:nvSpPr>
          <p:spPr>
            <a:xfrm rot="16200000">
              <a:off x="-281888" y="2492589"/>
              <a:ext cx="1352115" cy="670581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15585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F288ABE-1D72-4D8E-AF77-8B7C82822172}"/>
              </a:ext>
            </a:extLst>
          </p:cNvPr>
          <p:cNvSpPr txBox="1">
            <a:spLocks/>
          </p:cNvSpPr>
          <p:nvPr/>
        </p:nvSpPr>
        <p:spPr>
          <a:xfrm>
            <a:off x="457199" y="1107413"/>
            <a:ext cx="8797637" cy="3527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536575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B7A7B766-F56F-46CD-B0A6-2A0F7DA467DD}"/>
              </a:ext>
            </a:extLst>
          </p:cNvPr>
          <p:cNvSpPr txBox="1">
            <a:spLocks/>
          </p:cNvSpPr>
          <p:nvPr/>
        </p:nvSpPr>
        <p:spPr>
          <a:xfrm>
            <a:off x="111611" y="259612"/>
            <a:ext cx="10486798" cy="551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s-MX" sz="2400" dirty="0"/>
              <a:t>Esquemas</a:t>
            </a:r>
            <a:r>
              <a:rPr lang="es-MX" dirty="0"/>
              <a:t> de financiación para la </a:t>
            </a:r>
            <a:r>
              <a:rPr lang="es-MX" dirty="0" err="1"/>
              <a:t>electromovilidad</a:t>
            </a:r>
            <a:endParaRPr lang="es-MX" dirty="0"/>
          </a:p>
        </p:txBody>
      </p:sp>
      <p:sp>
        <p:nvSpPr>
          <p:cNvPr id="25" name="Rechteck 1">
            <a:extLst>
              <a:ext uri="{FF2B5EF4-FFF2-40B4-BE49-F238E27FC236}">
                <a16:creationId xmlns:a16="http://schemas.microsoft.com/office/drawing/2014/main" id="{AF603695-8BCD-426F-99E7-5A92F2B901AF}"/>
              </a:ext>
            </a:extLst>
          </p:cNvPr>
          <p:cNvSpPr/>
          <p:nvPr/>
        </p:nvSpPr>
        <p:spPr>
          <a:xfrm>
            <a:off x="1302125" y="1926518"/>
            <a:ext cx="5268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es-MX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DC8A9C-F686-499B-B909-B4E8ECA48599}"/>
              </a:ext>
            </a:extLst>
          </p:cNvPr>
          <p:cNvSpPr/>
          <p:nvPr/>
        </p:nvSpPr>
        <p:spPr>
          <a:xfrm>
            <a:off x="3936149" y="1979607"/>
            <a:ext cx="1602661" cy="1602661"/>
          </a:xfrm>
          <a:custGeom>
            <a:avLst/>
            <a:gdLst>
              <a:gd name="connsiteX0" fmla="*/ 0 w 1602661"/>
              <a:gd name="connsiteY0" fmla="*/ 801331 h 1602661"/>
              <a:gd name="connsiteX1" fmla="*/ 801331 w 1602661"/>
              <a:gd name="connsiteY1" fmla="*/ 0 h 1602661"/>
              <a:gd name="connsiteX2" fmla="*/ 1602662 w 1602661"/>
              <a:gd name="connsiteY2" fmla="*/ 801331 h 1602661"/>
              <a:gd name="connsiteX3" fmla="*/ 801331 w 1602661"/>
              <a:gd name="connsiteY3" fmla="*/ 1602662 h 1602661"/>
              <a:gd name="connsiteX4" fmla="*/ 0 w 1602661"/>
              <a:gd name="connsiteY4" fmla="*/ 801331 h 16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661" h="1602661">
                <a:moveTo>
                  <a:pt x="0" y="801331"/>
                </a:moveTo>
                <a:cubicBezTo>
                  <a:pt x="0" y="358768"/>
                  <a:pt x="358768" y="0"/>
                  <a:pt x="801331" y="0"/>
                </a:cubicBezTo>
                <a:cubicBezTo>
                  <a:pt x="1243894" y="0"/>
                  <a:pt x="1602662" y="358768"/>
                  <a:pt x="1602662" y="801331"/>
                </a:cubicBezTo>
                <a:cubicBezTo>
                  <a:pt x="1602662" y="1243894"/>
                  <a:pt x="1243894" y="1602662"/>
                  <a:pt x="801331" y="1602662"/>
                </a:cubicBezTo>
                <a:cubicBezTo>
                  <a:pt x="358768" y="1602662"/>
                  <a:pt x="0" y="1243894"/>
                  <a:pt x="0" y="801331"/>
                </a:cubicBezTo>
                <a:close/>
              </a:path>
            </a:pathLst>
          </a:custGeom>
          <a:noFill/>
          <a:ln w="38100">
            <a:solidFill>
              <a:srgbClr val="004F7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594" tIns="243594" rIns="243594" bIns="24359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b="1" kern="1200" dirty="0" err="1">
                <a:solidFill>
                  <a:srgbClr val="004F78"/>
                </a:solidFill>
              </a:rPr>
              <a:t>Pay</a:t>
            </a:r>
            <a:r>
              <a:rPr lang="es-MX" sz="1400" b="1" kern="1200" dirty="0">
                <a:solidFill>
                  <a:srgbClr val="004F78"/>
                </a:solidFill>
              </a:rPr>
              <a:t> as </a:t>
            </a:r>
            <a:r>
              <a:rPr lang="es-MX" sz="1400" b="1" kern="1200" dirty="0" err="1">
                <a:solidFill>
                  <a:srgbClr val="004F78"/>
                </a:solidFill>
              </a:rPr>
              <a:t>You</a:t>
            </a:r>
            <a:r>
              <a:rPr lang="es-MX" sz="1400" b="1" kern="1200" dirty="0">
                <a:solidFill>
                  <a:srgbClr val="004F78"/>
                </a:solidFill>
              </a:rPr>
              <a:t> </a:t>
            </a:r>
            <a:r>
              <a:rPr lang="es-MX" sz="1400" b="1" kern="1200" dirty="0" err="1">
                <a:solidFill>
                  <a:srgbClr val="004F78"/>
                </a:solidFill>
              </a:rPr>
              <a:t>Save</a:t>
            </a:r>
            <a:r>
              <a:rPr lang="es-MX" sz="1400" b="1" kern="1200" dirty="0">
                <a:solidFill>
                  <a:srgbClr val="004F78"/>
                </a:solidFill>
              </a:rPr>
              <a:t> (PAYS)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35AC61F-4581-4C57-97D7-CAF98729522C}"/>
              </a:ext>
            </a:extLst>
          </p:cNvPr>
          <p:cNvSpPr/>
          <p:nvPr/>
        </p:nvSpPr>
        <p:spPr>
          <a:xfrm>
            <a:off x="9243691" y="1899525"/>
            <a:ext cx="1602661" cy="1602661"/>
          </a:xfrm>
          <a:custGeom>
            <a:avLst/>
            <a:gdLst>
              <a:gd name="connsiteX0" fmla="*/ 0 w 1602661"/>
              <a:gd name="connsiteY0" fmla="*/ 801331 h 1602661"/>
              <a:gd name="connsiteX1" fmla="*/ 801331 w 1602661"/>
              <a:gd name="connsiteY1" fmla="*/ 0 h 1602661"/>
              <a:gd name="connsiteX2" fmla="*/ 1602662 w 1602661"/>
              <a:gd name="connsiteY2" fmla="*/ 801331 h 1602661"/>
              <a:gd name="connsiteX3" fmla="*/ 801331 w 1602661"/>
              <a:gd name="connsiteY3" fmla="*/ 1602662 h 1602661"/>
              <a:gd name="connsiteX4" fmla="*/ 0 w 1602661"/>
              <a:gd name="connsiteY4" fmla="*/ 801331 h 16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661" h="1602661">
                <a:moveTo>
                  <a:pt x="0" y="801331"/>
                </a:moveTo>
                <a:cubicBezTo>
                  <a:pt x="0" y="358768"/>
                  <a:pt x="358768" y="0"/>
                  <a:pt x="801331" y="0"/>
                </a:cubicBezTo>
                <a:cubicBezTo>
                  <a:pt x="1243894" y="0"/>
                  <a:pt x="1602662" y="358768"/>
                  <a:pt x="1602662" y="801331"/>
                </a:cubicBezTo>
                <a:cubicBezTo>
                  <a:pt x="1602662" y="1243894"/>
                  <a:pt x="1243894" y="1602662"/>
                  <a:pt x="801331" y="1602662"/>
                </a:cubicBezTo>
                <a:cubicBezTo>
                  <a:pt x="358768" y="1602662"/>
                  <a:pt x="0" y="1243894"/>
                  <a:pt x="0" y="801331"/>
                </a:cubicBezTo>
                <a:close/>
              </a:path>
            </a:pathLst>
          </a:custGeom>
          <a:noFill/>
          <a:ln w="38100">
            <a:solidFill>
              <a:srgbClr val="004F7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2450223"/>
              <a:satOff val="-10194"/>
              <a:lumOff val="24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594" tIns="243594" rIns="243594" bIns="24359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b="1" kern="1200" dirty="0">
                <a:solidFill>
                  <a:srgbClr val="004F78"/>
                </a:solidFill>
              </a:rPr>
              <a:t>Separación de activos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57BB70E-C24D-4450-A965-02021C60DC86}"/>
              </a:ext>
            </a:extLst>
          </p:cNvPr>
          <p:cNvSpPr/>
          <p:nvPr/>
        </p:nvSpPr>
        <p:spPr>
          <a:xfrm>
            <a:off x="6542753" y="1953845"/>
            <a:ext cx="1602661" cy="1602661"/>
          </a:xfrm>
          <a:custGeom>
            <a:avLst/>
            <a:gdLst>
              <a:gd name="connsiteX0" fmla="*/ 0 w 1602661"/>
              <a:gd name="connsiteY0" fmla="*/ 801331 h 1602661"/>
              <a:gd name="connsiteX1" fmla="*/ 801331 w 1602661"/>
              <a:gd name="connsiteY1" fmla="*/ 0 h 1602661"/>
              <a:gd name="connsiteX2" fmla="*/ 1602662 w 1602661"/>
              <a:gd name="connsiteY2" fmla="*/ 801331 h 1602661"/>
              <a:gd name="connsiteX3" fmla="*/ 801331 w 1602661"/>
              <a:gd name="connsiteY3" fmla="*/ 1602662 h 1602661"/>
              <a:gd name="connsiteX4" fmla="*/ 0 w 1602661"/>
              <a:gd name="connsiteY4" fmla="*/ 801331 h 16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661" h="1602661">
                <a:moveTo>
                  <a:pt x="0" y="801331"/>
                </a:moveTo>
                <a:cubicBezTo>
                  <a:pt x="0" y="358768"/>
                  <a:pt x="358768" y="0"/>
                  <a:pt x="801331" y="0"/>
                </a:cubicBezTo>
                <a:cubicBezTo>
                  <a:pt x="1243894" y="0"/>
                  <a:pt x="1602662" y="358768"/>
                  <a:pt x="1602662" y="801331"/>
                </a:cubicBezTo>
                <a:cubicBezTo>
                  <a:pt x="1602662" y="1243894"/>
                  <a:pt x="1243894" y="1602662"/>
                  <a:pt x="801331" y="1602662"/>
                </a:cubicBezTo>
                <a:cubicBezTo>
                  <a:pt x="358768" y="1602662"/>
                  <a:pt x="0" y="1243894"/>
                  <a:pt x="0" y="801331"/>
                </a:cubicBezTo>
                <a:close/>
              </a:path>
            </a:pathLst>
          </a:custGeom>
          <a:noFill/>
          <a:ln w="38100">
            <a:solidFill>
              <a:srgbClr val="004F7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594" tIns="243594" rIns="243594" bIns="24359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b="1" kern="1200" dirty="0">
                <a:solidFill>
                  <a:srgbClr val="004F78"/>
                </a:solidFill>
              </a:rPr>
              <a:t>Financiamiento mixto o concesional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D9314-17DE-4488-9B63-76D242ED9EA7}"/>
              </a:ext>
            </a:extLst>
          </p:cNvPr>
          <p:cNvSpPr/>
          <p:nvPr/>
        </p:nvSpPr>
        <p:spPr>
          <a:xfrm>
            <a:off x="1441825" y="1979607"/>
            <a:ext cx="1602661" cy="1602661"/>
          </a:xfrm>
          <a:custGeom>
            <a:avLst/>
            <a:gdLst>
              <a:gd name="connsiteX0" fmla="*/ 0 w 1602661"/>
              <a:gd name="connsiteY0" fmla="*/ 801331 h 1602661"/>
              <a:gd name="connsiteX1" fmla="*/ 801331 w 1602661"/>
              <a:gd name="connsiteY1" fmla="*/ 0 h 1602661"/>
              <a:gd name="connsiteX2" fmla="*/ 1602662 w 1602661"/>
              <a:gd name="connsiteY2" fmla="*/ 801331 h 1602661"/>
              <a:gd name="connsiteX3" fmla="*/ 801331 w 1602661"/>
              <a:gd name="connsiteY3" fmla="*/ 1602662 h 1602661"/>
              <a:gd name="connsiteX4" fmla="*/ 0 w 1602661"/>
              <a:gd name="connsiteY4" fmla="*/ 801331 h 16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2661" h="1602661">
                <a:moveTo>
                  <a:pt x="0" y="801331"/>
                </a:moveTo>
                <a:cubicBezTo>
                  <a:pt x="0" y="358768"/>
                  <a:pt x="358768" y="0"/>
                  <a:pt x="801331" y="0"/>
                </a:cubicBezTo>
                <a:cubicBezTo>
                  <a:pt x="1243894" y="0"/>
                  <a:pt x="1602662" y="358768"/>
                  <a:pt x="1602662" y="801331"/>
                </a:cubicBezTo>
                <a:cubicBezTo>
                  <a:pt x="1602662" y="1243894"/>
                  <a:pt x="1243894" y="1602662"/>
                  <a:pt x="801331" y="1602662"/>
                </a:cubicBezTo>
                <a:cubicBezTo>
                  <a:pt x="358768" y="1602662"/>
                  <a:pt x="0" y="1243894"/>
                  <a:pt x="0" y="801331"/>
                </a:cubicBezTo>
                <a:close/>
              </a:path>
            </a:pathLst>
          </a:custGeom>
          <a:noFill/>
          <a:ln w="38100">
            <a:solidFill>
              <a:srgbClr val="004F7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7350668"/>
              <a:satOff val="-30583"/>
              <a:lumOff val="72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594" tIns="243594" rIns="243594" bIns="24359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b="1" kern="1200" dirty="0">
                <a:solidFill>
                  <a:srgbClr val="004F78"/>
                </a:solidFill>
              </a:rPr>
              <a:t>Asociaciones público- privadas (APP)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8F291-6201-48A1-9A32-C5AEE0691F53}"/>
              </a:ext>
            </a:extLst>
          </p:cNvPr>
          <p:cNvSpPr txBox="1"/>
          <p:nvPr/>
        </p:nvSpPr>
        <p:spPr>
          <a:xfrm>
            <a:off x="709416" y="4047309"/>
            <a:ext cx="9170506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Casos de éxito internacionales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Estructuración  de esquemas 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Identificación de los actores y su rol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Ventajas comparativas de cada modelo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es-MX" dirty="0"/>
              <a:t>Viabilidad en el contexto</a:t>
            </a:r>
            <a:endParaRPr lang="es-ES" dirty="0"/>
          </a:p>
          <a:p>
            <a:pPr marL="800100" lvl="1" indent="-342900">
              <a:buBlip>
                <a:blip r:embed="rId2"/>
              </a:buBlip>
            </a:pPr>
            <a:endParaRPr lang="es-MX" dirty="0"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EDB54CA8-47A6-4D53-A017-27E3488A5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69" y="218235"/>
            <a:ext cx="1070194" cy="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FFFB42-2F77-4CA6-B7CB-84B3CF25C02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3" y="206039"/>
            <a:ext cx="644587" cy="432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34">
            <a:extLst>
              <a:ext uri="{FF2B5EF4-FFF2-40B4-BE49-F238E27FC236}">
                <a16:creationId xmlns:a16="http://schemas.microsoft.com/office/drawing/2014/main" id="{82263E25-29D3-D54C-80E9-FA5191038CD6}"/>
              </a:ext>
            </a:extLst>
          </p:cNvPr>
          <p:cNvGrpSpPr/>
          <p:nvPr/>
        </p:nvGrpSpPr>
        <p:grpSpPr>
          <a:xfrm rot="10800000">
            <a:off x="11713886" y="3657599"/>
            <a:ext cx="492182" cy="2860772"/>
            <a:chOff x="0" y="0"/>
            <a:chExt cx="729460" cy="4236490"/>
          </a:xfrm>
        </p:grpSpPr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B6F474EB-A6E3-0C4D-8A9B-654EF78C85A2}"/>
                </a:ext>
              </a:extLst>
            </p:cNvPr>
            <p:cNvSpPr/>
            <p:nvPr/>
          </p:nvSpPr>
          <p:spPr>
            <a:xfrm rot="5400000">
              <a:off x="-353391" y="317491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E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9" name="Isosceles Triangle 5">
              <a:extLst>
                <a:ext uri="{FF2B5EF4-FFF2-40B4-BE49-F238E27FC236}">
                  <a16:creationId xmlns:a16="http://schemas.microsoft.com/office/drawing/2014/main" id="{C62E88D9-280C-E04D-9A60-F74D02B8F42C}"/>
                </a:ext>
              </a:extLst>
            </p:cNvPr>
            <p:cNvSpPr/>
            <p:nvPr/>
          </p:nvSpPr>
          <p:spPr>
            <a:xfrm rot="5400000">
              <a:off x="-353391" y="176630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AEF798A9-4E86-4E40-8F32-B1E43CD04A02}"/>
                </a:ext>
              </a:extLst>
            </p:cNvPr>
            <p:cNvSpPr/>
            <p:nvPr/>
          </p:nvSpPr>
          <p:spPr>
            <a:xfrm rot="5400000">
              <a:off x="-357693" y="35769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7DB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1" name="Isosceles Triangle 5">
              <a:extLst>
                <a:ext uri="{FF2B5EF4-FFF2-40B4-BE49-F238E27FC236}">
                  <a16:creationId xmlns:a16="http://schemas.microsoft.com/office/drawing/2014/main" id="{46E56962-BD32-5D47-8792-707A7E863ED2}"/>
                </a:ext>
              </a:extLst>
            </p:cNvPr>
            <p:cNvSpPr/>
            <p:nvPr/>
          </p:nvSpPr>
          <p:spPr>
            <a:xfrm rot="16200000">
              <a:off x="-281893" y="1083981"/>
              <a:ext cx="1352114" cy="670577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4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2" name="Isosceles Triangle 5">
              <a:extLst>
                <a:ext uri="{FF2B5EF4-FFF2-40B4-BE49-F238E27FC236}">
                  <a16:creationId xmlns:a16="http://schemas.microsoft.com/office/drawing/2014/main" id="{3BE73741-8030-A746-8F33-3F16186FA4A6}"/>
                </a:ext>
              </a:extLst>
            </p:cNvPr>
            <p:cNvSpPr/>
            <p:nvPr/>
          </p:nvSpPr>
          <p:spPr>
            <a:xfrm rot="16200000">
              <a:off x="-281888" y="2492589"/>
              <a:ext cx="1352115" cy="670581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91338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F288ABE-1D72-4D8E-AF77-8B7C82822172}"/>
              </a:ext>
            </a:extLst>
          </p:cNvPr>
          <p:cNvSpPr txBox="1">
            <a:spLocks/>
          </p:cNvSpPr>
          <p:nvPr/>
        </p:nvSpPr>
        <p:spPr>
          <a:xfrm>
            <a:off x="457199" y="1107413"/>
            <a:ext cx="8797637" cy="3527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536575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79500" indent="-165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B7A7B766-F56F-46CD-B0A6-2A0F7DA467DD}"/>
              </a:ext>
            </a:extLst>
          </p:cNvPr>
          <p:cNvSpPr txBox="1">
            <a:spLocks/>
          </p:cNvSpPr>
          <p:nvPr/>
        </p:nvSpPr>
        <p:spPr>
          <a:xfrm>
            <a:off x="457199" y="249730"/>
            <a:ext cx="8946108" cy="1018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4F78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lvl="0"/>
            <a:r>
              <a:rPr lang="es-MX" sz="2400" dirty="0"/>
              <a:t>Arreglos financieros e institucionales</a:t>
            </a:r>
          </a:p>
        </p:txBody>
      </p:sp>
      <p:sp>
        <p:nvSpPr>
          <p:cNvPr id="25" name="Rechteck 1">
            <a:extLst>
              <a:ext uri="{FF2B5EF4-FFF2-40B4-BE49-F238E27FC236}">
                <a16:creationId xmlns:a16="http://schemas.microsoft.com/office/drawing/2014/main" id="{AF603695-8BCD-426F-99E7-5A92F2B901AF}"/>
              </a:ext>
            </a:extLst>
          </p:cNvPr>
          <p:cNvSpPr/>
          <p:nvPr/>
        </p:nvSpPr>
        <p:spPr>
          <a:xfrm>
            <a:off x="844925" y="1926518"/>
            <a:ext cx="5268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es-MX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3E35AB-8DB7-435D-97A9-D66EAE0340BB}"/>
              </a:ext>
            </a:extLst>
          </p:cNvPr>
          <p:cNvSpPr txBox="1"/>
          <p:nvPr/>
        </p:nvSpPr>
        <p:spPr>
          <a:xfrm>
            <a:off x="2718946" y="618756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SzPts val="900"/>
            </a:pPr>
            <a:r>
              <a:rPr lang="es-ES_tradnl" sz="1000" dirty="0">
                <a:effectLst/>
                <a:uFill>
                  <a:solidFill>
                    <a:srgbClr val="404040"/>
                  </a:solidFill>
                </a:u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S_tradnl" sz="1000" dirty="0" err="1">
                <a:uFill>
                  <a:solidFill>
                    <a:srgbClr val="404040"/>
                  </a:solidFill>
                </a:u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Abramskiehn</a:t>
            </a:r>
            <a:r>
              <a:rPr lang="es-ES_tradnl" sz="1000" dirty="0">
                <a:uFill>
                  <a:solidFill>
                    <a:srgbClr val="404040"/>
                  </a:solidFill>
                </a:u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Clark, 2008</a:t>
            </a:r>
            <a:endParaRPr lang="es-MX" sz="1000" dirty="0">
              <a:effectLst/>
              <a:uFill>
                <a:solidFill>
                  <a:srgbClr val="404040"/>
                </a:solidFill>
              </a:u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92">
            <a:extLst>
              <a:ext uri="{FF2B5EF4-FFF2-40B4-BE49-F238E27FC236}">
                <a16:creationId xmlns:a16="http://schemas.microsoft.com/office/drawing/2014/main" id="{3E2DDDF8-E876-4335-A38A-CC8C56923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6149" y="1107413"/>
            <a:ext cx="10539702" cy="5023671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E015FA00-EB29-482D-8163-720040A09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69" y="218235"/>
            <a:ext cx="1070194" cy="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F97A0-37A7-4D97-A544-39BB474A16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603" y="206039"/>
            <a:ext cx="644587" cy="432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34">
            <a:extLst>
              <a:ext uri="{FF2B5EF4-FFF2-40B4-BE49-F238E27FC236}">
                <a16:creationId xmlns:a16="http://schemas.microsoft.com/office/drawing/2014/main" id="{472C6494-D363-4448-AA91-7F6AE846BC45}"/>
              </a:ext>
            </a:extLst>
          </p:cNvPr>
          <p:cNvGrpSpPr/>
          <p:nvPr/>
        </p:nvGrpSpPr>
        <p:grpSpPr>
          <a:xfrm rot="10800000">
            <a:off x="11713886" y="3657599"/>
            <a:ext cx="492182" cy="2860772"/>
            <a:chOff x="0" y="0"/>
            <a:chExt cx="729460" cy="4236490"/>
          </a:xfrm>
        </p:grpSpPr>
        <p:sp>
          <p:nvSpPr>
            <p:cNvPr id="10" name="Isosceles Triangle 5">
              <a:extLst>
                <a:ext uri="{FF2B5EF4-FFF2-40B4-BE49-F238E27FC236}">
                  <a16:creationId xmlns:a16="http://schemas.microsoft.com/office/drawing/2014/main" id="{3A03791D-8FB9-F740-AB19-7174EEE84425}"/>
                </a:ext>
              </a:extLst>
            </p:cNvPr>
            <p:cNvSpPr/>
            <p:nvPr/>
          </p:nvSpPr>
          <p:spPr>
            <a:xfrm rot="5400000">
              <a:off x="-353391" y="317491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E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1" name="Isosceles Triangle 5">
              <a:extLst>
                <a:ext uri="{FF2B5EF4-FFF2-40B4-BE49-F238E27FC236}">
                  <a16:creationId xmlns:a16="http://schemas.microsoft.com/office/drawing/2014/main" id="{282343B0-CEE9-4C42-BA3F-8D2E224BF01A}"/>
                </a:ext>
              </a:extLst>
            </p:cNvPr>
            <p:cNvSpPr/>
            <p:nvPr/>
          </p:nvSpPr>
          <p:spPr>
            <a:xfrm rot="5400000">
              <a:off x="-353391" y="176630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Isosceles Triangle 5">
              <a:extLst>
                <a:ext uri="{FF2B5EF4-FFF2-40B4-BE49-F238E27FC236}">
                  <a16:creationId xmlns:a16="http://schemas.microsoft.com/office/drawing/2014/main" id="{4A0FCA1A-B2C0-764D-968B-7D4DCD81D688}"/>
                </a:ext>
              </a:extLst>
            </p:cNvPr>
            <p:cNvSpPr/>
            <p:nvPr/>
          </p:nvSpPr>
          <p:spPr>
            <a:xfrm rot="5400000">
              <a:off x="-357693" y="357693"/>
              <a:ext cx="1419270" cy="703883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7DB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Isosceles Triangle 5">
              <a:extLst>
                <a:ext uri="{FF2B5EF4-FFF2-40B4-BE49-F238E27FC236}">
                  <a16:creationId xmlns:a16="http://schemas.microsoft.com/office/drawing/2014/main" id="{BDC3922E-E3E1-9B4B-AA88-C97547209886}"/>
                </a:ext>
              </a:extLst>
            </p:cNvPr>
            <p:cNvSpPr/>
            <p:nvPr/>
          </p:nvSpPr>
          <p:spPr>
            <a:xfrm rot="16200000">
              <a:off x="-281893" y="1083981"/>
              <a:ext cx="1352114" cy="670577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4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Isosceles Triangle 5">
              <a:extLst>
                <a:ext uri="{FF2B5EF4-FFF2-40B4-BE49-F238E27FC236}">
                  <a16:creationId xmlns:a16="http://schemas.microsoft.com/office/drawing/2014/main" id="{8287ECD0-82FA-A143-A7B5-687B9D314B67}"/>
                </a:ext>
              </a:extLst>
            </p:cNvPr>
            <p:cNvSpPr/>
            <p:nvPr/>
          </p:nvSpPr>
          <p:spPr>
            <a:xfrm rot="16200000">
              <a:off x="-281888" y="2492589"/>
              <a:ext cx="1352115" cy="670581"/>
            </a:xfrm>
            <a:custGeom>
              <a:avLst/>
              <a:gdLst>
                <a:gd name="connsiteX0" fmla="*/ 0 w 1873023"/>
                <a:gd name="connsiteY0" fmla="*/ 1559241 h 1559241"/>
                <a:gd name="connsiteX1" fmla="*/ 936512 w 1873023"/>
                <a:gd name="connsiteY1" fmla="*/ 0 h 1559241"/>
                <a:gd name="connsiteX2" fmla="*/ 1873023 w 1873023"/>
                <a:gd name="connsiteY2" fmla="*/ 1559241 h 1559241"/>
                <a:gd name="connsiteX3" fmla="*/ 0 w 1873023"/>
                <a:gd name="connsiteY3" fmla="*/ 1559241 h 1559241"/>
                <a:gd name="connsiteX0" fmla="*/ 0 w 1873023"/>
                <a:gd name="connsiteY0" fmla="*/ 409710 h 409710"/>
                <a:gd name="connsiteX1" fmla="*/ 962638 w 1873023"/>
                <a:gd name="connsiteY1" fmla="*/ 0 h 409710"/>
                <a:gd name="connsiteX2" fmla="*/ 1873023 w 1873023"/>
                <a:gd name="connsiteY2" fmla="*/ 409710 h 409710"/>
                <a:gd name="connsiteX3" fmla="*/ 0 w 1873023"/>
                <a:gd name="connsiteY3" fmla="*/ 409710 h 409710"/>
                <a:gd name="connsiteX0" fmla="*/ 0 w 1873023"/>
                <a:gd name="connsiteY0" fmla="*/ 923516 h 923516"/>
                <a:gd name="connsiteX1" fmla="*/ 936514 w 1873023"/>
                <a:gd name="connsiteY1" fmla="*/ 0 h 923516"/>
                <a:gd name="connsiteX2" fmla="*/ 1873023 w 1873023"/>
                <a:gd name="connsiteY2" fmla="*/ 923516 h 923516"/>
                <a:gd name="connsiteX3" fmla="*/ 0 w 1873023"/>
                <a:gd name="connsiteY3" fmla="*/ 923516 h 923516"/>
                <a:gd name="connsiteX0" fmla="*/ 0 w 1873023"/>
                <a:gd name="connsiteY0" fmla="*/ 932185 h 932185"/>
                <a:gd name="connsiteX1" fmla="*/ 953851 w 1873023"/>
                <a:gd name="connsiteY1" fmla="*/ 0 h 932185"/>
                <a:gd name="connsiteX2" fmla="*/ 1873023 w 1873023"/>
                <a:gd name="connsiteY2" fmla="*/ 932185 h 932185"/>
                <a:gd name="connsiteX3" fmla="*/ 0 w 1873023"/>
                <a:gd name="connsiteY3" fmla="*/ 932185 h 932185"/>
                <a:gd name="connsiteX0" fmla="*/ 0 w 1873023"/>
                <a:gd name="connsiteY0" fmla="*/ 832511 h 832511"/>
                <a:gd name="connsiteX1" fmla="*/ 939344 w 1873023"/>
                <a:gd name="connsiteY1" fmla="*/ 0 h 832511"/>
                <a:gd name="connsiteX2" fmla="*/ 1873023 w 1873023"/>
                <a:gd name="connsiteY2" fmla="*/ 832511 h 832511"/>
                <a:gd name="connsiteX3" fmla="*/ 0 w 1873023"/>
                <a:gd name="connsiteY3" fmla="*/ 832511 h 83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023" h="832511">
                  <a:moveTo>
                    <a:pt x="0" y="832511"/>
                  </a:moveTo>
                  <a:lnTo>
                    <a:pt x="939344" y="0"/>
                  </a:lnTo>
                  <a:lnTo>
                    <a:pt x="1873023" y="832511"/>
                  </a:lnTo>
                  <a:lnTo>
                    <a:pt x="0" y="832511"/>
                  </a:lnTo>
                  <a:close/>
                </a:path>
              </a:pathLst>
            </a:custGeom>
            <a:solidFill>
              <a:srgbClr val="009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103580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754FA02DCA72488A894E436BA3344B" ma:contentTypeVersion="11" ma:contentTypeDescription="Ein neues Dokument erstellen." ma:contentTypeScope="" ma:versionID="0efc2c418342ef060afc1a25c10638db">
  <xsd:schema xmlns:xsd="http://www.w3.org/2001/XMLSchema" xmlns:xs="http://www.w3.org/2001/XMLSchema" xmlns:p="http://schemas.microsoft.com/office/2006/metadata/properties" xmlns:ns2="3b4ddbec-3349-4c85-93f9-32bd5c8d2b43" xmlns:ns3="d48a697e-fd98-49a0-85bc-f2587ce56d60" targetNamespace="http://schemas.microsoft.com/office/2006/metadata/properties" ma:root="true" ma:fieldsID="c2f7f1351c444c64ae8a80d42ce05742" ns2:_="" ns3:_="">
    <xsd:import namespace="3b4ddbec-3349-4c85-93f9-32bd5c8d2b43"/>
    <xsd:import namespace="d48a697e-fd98-49a0-85bc-f2587ce56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dbec-3349-4c85-93f9-32bd5c8d2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a697e-fd98-49a0-85bc-f2587ce56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275ACD-FE21-4AD0-9003-524BD4A99057}"/>
</file>

<file path=customXml/itemProps2.xml><?xml version="1.0" encoding="utf-8"?>
<ds:datastoreItem xmlns:ds="http://schemas.openxmlformats.org/officeDocument/2006/customXml" ds:itemID="{C6630B8B-1E3A-4A18-B441-8F151F4E9290}"/>
</file>

<file path=customXml/itemProps3.xml><?xml version="1.0" encoding="utf-8"?>
<ds:datastoreItem xmlns:ds="http://schemas.openxmlformats.org/officeDocument/2006/customXml" ds:itemID="{BEE89F7E-136A-4F83-BDB7-E1B47B51A181}"/>
</file>

<file path=docProps/app.xml><?xml version="1.0" encoding="utf-8"?>
<Properties xmlns="http://schemas.openxmlformats.org/officeDocument/2006/extended-properties" xmlns:vt="http://schemas.openxmlformats.org/officeDocument/2006/docPropsVTypes">
  <TotalTime>4680</TotalTime>
  <Words>351</Words>
  <Application>Microsoft Macintosh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Navarro</dc:creator>
  <cp:lastModifiedBy>Cadena Hernandez, Arturo GIZ MX</cp:lastModifiedBy>
  <cp:revision>232</cp:revision>
  <dcterms:created xsi:type="dcterms:W3CDTF">2020-06-08T16:48:18Z</dcterms:created>
  <dcterms:modified xsi:type="dcterms:W3CDTF">2020-11-18T19:15:39Z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0x0101009F754FA02DCA72488A894E436BA3344B</vt:lpwstr>
  </property>
</Properties>
</file>