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22" r:id="rId2"/>
    <p:sldId id="836" r:id="rId3"/>
    <p:sldId id="820" r:id="rId4"/>
    <p:sldId id="822" r:id="rId5"/>
    <p:sldId id="780" r:id="rId6"/>
    <p:sldId id="825" r:id="rId7"/>
    <p:sldId id="826" r:id="rId8"/>
    <p:sldId id="320" r:id="rId9"/>
    <p:sldId id="657" r:id="rId10"/>
  </p:sldIdLst>
  <p:sldSz cx="12192000" cy="6858000"/>
  <p:notesSz cx="9296400" cy="147828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8" userDrawn="1">
          <p15:clr>
            <a:srgbClr val="A4A3A4"/>
          </p15:clr>
        </p15:guide>
        <p15:guide id="3" orient="horz" pos="429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166" userDrawn="1">
          <p15:clr>
            <a:srgbClr val="A4A3A4"/>
          </p15:clr>
        </p15:guide>
        <p15:guide id="6" pos="7605" userDrawn="1">
          <p15:clr>
            <a:srgbClr val="A4A3A4"/>
          </p15:clr>
        </p15:guide>
        <p15:guide id="7" pos="3885" userDrawn="1">
          <p15:clr>
            <a:srgbClr val="A4A3A4"/>
          </p15:clr>
        </p15:guide>
        <p15:guide id="8" pos="3795" userDrawn="1">
          <p15:clr>
            <a:srgbClr val="A4A3A4"/>
          </p15:clr>
        </p15:guide>
        <p15:guide id="9" orient="horz" pos="2115" userDrawn="1">
          <p15:clr>
            <a:srgbClr val="A4A3A4"/>
          </p15:clr>
        </p15:guide>
        <p15:guide id="10" orient="horz" pos="2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6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C35E"/>
    <a:srgbClr val="153789"/>
    <a:srgbClr val="A4ACB5"/>
    <a:srgbClr val="2669A0"/>
    <a:srgbClr val="0547C1"/>
    <a:srgbClr val="1264C3"/>
    <a:srgbClr val="159596"/>
    <a:srgbClr val="159532"/>
    <a:srgbClr val="59A5CB"/>
    <a:srgbClr val="406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5" autoAdjust="0"/>
    <p:restoredTop sz="95405" autoAdjust="0"/>
  </p:normalViewPr>
  <p:slideViewPr>
    <p:cSldViewPr>
      <p:cViewPr varScale="1">
        <p:scale>
          <a:sx n="103" d="100"/>
          <a:sy n="103" d="100"/>
        </p:scale>
        <p:origin x="120" y="270"/>
      </p:cViewPr>
      <p:guideLst>
        <p:guide orient="horz" pos="2160"/>
        <p:guide orient="horz" pos="28"/>
        <p:guide orient="horz" pos="4292"/>
        <p:guide pos="3840"/>
        <p:guide pos="166"/>
        <p:guide pos="7605"/>
        <p:guide pos="3885"/>
        <p:guide pos="3795"/>
        <p:guide orient="horz" pos="2115"/>
        <p:guide orient="horz" pos="2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4656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739140"/>
          </a:xfrm>
          <a:prstGeom prst="rect">
            <a:avLst/>
          </a:prstGeom>
        </p:spPr>
        <p:txBody>
          <a:bodyPr vert="horz" lIns="137585" tIns="68793" rIns="137585" bIns="68793" rtlCol="0"/>
          <a:lstStyle>
            <a:lvl1pPr algn="l">
              <a:spcBef>
                <a:spcPct val="20000"/>
              </a:spcBef>
              <a:defRPr sz="1800" u="sng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739140"/>
          </a:xfrm>
          <a:prstGeom prst="rect">
            <a:avLst/>
          </a:prstGeom>
        </p:spPr>
        <p:txBody>
          <a:bodyPr vert="horz" lIns="137585" tIns="68793" rIns="137585" bIns="68793" rtlCol="0"/>
          <a:lstStyle>
            <a:lvl1pPr algn="r">
              <a:spcBef>
                <a:spcPct val="20000"/>
              </a:spcBef>
              <a:defRPr sz="1800" u="sng"/>
            </a:lvl1pPr>
          </a:lstStyle>
          <a:p>
            <a:pPr>
              <a:defRPr/>
            </a:pPr>
            <a:fld id="{F56F202F-48B6-431F-B9E4-2ECE8E3363DE}" type="datetimeFigureOut">
              <a:rPr lang="es-ES"/>
              <a:pPr>
                <a:defRPr/>
              </a:pPr>
              <a:t>18/11/2020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14041095"/>
            <a:ext cx="4028440" cy="739140"/>
          </a:xfrm>
          <a:prstGeom prst="rect">
            <a:avLst/>
          </a:prstGeom>
        </p:spPr>
        <p:txBody>
          <a:bodyPr vert="horz" lIns="137585" tIns="68793" rIns="137585" bIns="68793" rtlCol="0" anchor="b"/>
          <a:lstStyle>
            <a:lvl1pPr algn="l">
              <a:spcBef>
                <a:spcPct val="20000"/>
              </a:spcBef>
              <a:defRPr sz="1800" u="sng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09" y="14041095"/>
            <a:ext cx="4028440" cy="739140"/>
          </a:xfrm>
          <a:prstGeom prst="rect">
            <a:avLst/>
          </a:prstGeom>
        </p:spPr>
        <p:txBody>
          <a:bodyPr vert="horz" lIns="137585" tIns="68793" rIns="137585" bIns="68793" rtlCol="0" anchor="b"/>
          <a:lstStyle>
            <a:lvl1pPr algn="r">
              <a:spcBef>
                <a:spcPct val="20000"/>
              </a:spcBef>
              <a:defRPr sz="1800" u="sng"/>
            </a:lvl1pPr>
          </a:lstStyle>
          <a:p>
            <a:pPr>
              <a:defRPr/>
            </a:pPr>
            <a:fld id="{8085F157-D37B-4F0D-AC6C-2CB8868F3E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294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739140"/>
          </a:xfrm>
          <a:prstGeom prst="rect">
            <a:avLst/>
          </a:prstGeom>
        </p:spPr>
        <p:txBody>
          <a:bodyPr vert="horz" lIns="137585" tIns="68793" rIns="137585" bIns="68793" rtlCol="0"/>
          <a:lstStyle>
            <a:lvl1pPr algn="l">
              <a:spcBef>
                <a:spcPct val="20000"/>
              </a:spcBef>
              <a:defRPr sz="1800" u="none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739140"/>
          </a:xfrm>
          <a:prstGeom prst="rect">
            <a:avLst/>
          </a:prstGeom>
        </p:spPr>
        <p:txBody>
          <a:bodyPr vert="horz" lIns="137585" tIns="68793" rIns="137585" bIns="68793" rtlCol="0"/>
          <a:lstStyle>
            <a:lvl1pPr algn="r">
              <a:spcBef>
                <a:spcPct val="20000"/>
              </a:spcBef>
              <a:defRPr sz="1800" u="none"/>
            </a:lvl1pPr>
          </a:lstStyle>
          <a:p>
            <a:pPr>
              <a:defRPr/>
            </a:pPr>
            <a:fld id="{16B399F3-CBC8-4524-A54B-57E1D74CBFDD}" type="datetimeFigureOut">
              <a:rPr lang="es-ES"/>
              <a:pPr>
                <a:defRPr/>
              </a:pPr>
              <a:t>18/11/2020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-279400" y="1108075"/>
            <a:ext cx="9855200" cy="5543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585" tIns="68793" rIns="137585" bIns="68793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7021830"/>
            <a:ext cx="7437120" cy="6652260"/>
          </a:xfrm>
          <a:prstGeom prst="rect">
            <a:avLst/>
          </a:prstGeom>
        </p:spPr>
        <p:txBody>
          <a:bodyPr vert="horz" lIns="137585" tIns="68793" rIns="137585" bIns="68793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4041095"/>
            <a:ext cx="4028440" cy="739140"/>
          </a:xfrm>
          <a:prstGeom prst="rect">
            <a:avLst/>
          </a:prstGeom>
        </p:spPr>
        <p:txBody>
          <a:bodyPr vert="horz" lIns="137585" tIns="68793" rIns="137585" bIns="68793" rtlCol="0" anchor="b"/>
          <a:lstStyle>
            <a:lvl1pPr algn="l">
              <a:spcBef>
                <a:spcPct val="20000"/>
              </a:spcBef>
              <a:defRPr sz="1800" u="none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09" y="14041095"/>
            <a:ext cx="4028440" cy="739140"/>
          </a:xfrm>
          <a:prstGeom prst="rect">
            <a:avLst/>
          </a:prstGeom>
        </p:spPr>
        <p:txBody>
          <a:bodyPr vert="horz" lIns="137585" tIns="68793" rIns="137585" bIns="68793" rtlCol="0" anchor="b"/>
          <a:lstStyle>
            <a:lvl1pPr algn="r">
              <a:spcBef>
                <a:spcPct val="20000"/>
              </a:spcBef>
              <a:defRPr sz="1800" u="none"/>
            </a:lvl1pPr>
          </a:lstStyle>
          <a:p>
            <a:pPr>
              <a:defRPr/>
            </a:pPr>
            <a:fld id="{4CD1840B-30E7-440A-AE25-F79DBA69EC5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99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D2F6-B829-46D1-A1C3-3871EB0B8EBF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18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DEAF-5FA2-4339-A867-B73853EF17C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35C5-E9E1-4209-955C-24CEE153549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E275C-4F82-47C0-B363-FAB67CAE2BE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co B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ítulo 1"/>
          <p:cNvSpPr>
            <a:spLocks noGrp="1"/>
          </p:cNvSpPr>
          <p:nvPr>
            <p:ph type="title" hasCustomPrompt="1"/>
          </p:nvPr>
        </p:nvSpPr>
        <p:spPr>
          <a:xfrm>
            <a:off x="3006811" y="150943"/>
            <a:ext cx="8346989" cy="817200"/>
          </a:xfrm>
        </p:spPr>
        <p:txBody>
          <a:bodyPr/>
          <a:lstStyle/>
          <a:p>
            <a:r>
              <a:rPr lang="es-ES" dirty="0"/>
              <a:t>Título de 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9873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B52EB-C661-4D68-A4B9-11173CF6DA8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43C22-25C2-49FA-92A1-26851A2926F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3EDCE-70FC-429F-8EA7-887A04A4645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E5F1C-4FDD-4449-A9D4-EDE17FD6DA8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9234C-803C-4FDF-AEC0-4531ABA6C16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F2F78-B6C2-4FED-9600-3A294992FBC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E8FEF-A78E-4769-B73D-49E6B7FCF8C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35F2C-BC3D-4698-BE3F-13B3EC01D4C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2CE47A-2061-421A-A86E-92DD5DBC602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9839A1-54E6-44EE-BF48-6CAE29BD1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 t="17376" r="7729" b="19725"/>
          <a:stretch/>
        </p:blipFill>
        <p:spPr>
          <a:xfrm>
            <a:off x="11352584" y="6462701"/>
            <a:ext cx="691233" cy="1858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utobuses eléctricos gratuitos en Madrid, la Línea Cero - AS.com">
            <a:extLst>
              <a:ext uri="{FF2B5EF4-FFF2-40B4-BE49-F238E27FC236}">
                <a16:creationId xmlns:a16="http://schemas.microsoft.com/office/drawing/2014/main" id="{80C142DB-EBE2-4D06-B947-BC637F4C1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A262F6C-4497-495F-A6E2-A56E8F298DAD}"/>
              </a:ext>
            </a:extLst>
          </p:cNvPr>
          <p:cNvSpPr/>
          <p:nvPr/>
        </p:nvSpPr>
        <p:spPr>
          <a:xfrm>
            <a:off x="-112889" y="5257"/>
            <a:ext cx="12304889" cy="2612838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87680" y="706358"/>
            <a:ext cx="8832856" cy="1086556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s-MX" sz="3600" b="1" dirty="0">
                <a:solidFill>
                  <a:srgbClr val="FFFFFF"/>
                </a:solidFill>
                <a:latin typeface="Montserrat Medium"/>
                <a:cs typeface="Calibri"/>
              </a:rPr>
              <a:t>E-MOVILIDAD: ASPECTOS CRÍTICOS EN EL DESPLIEGUE DE LOS PROYECTOS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1693592" y="1772816"/>
            <a:ext cx="96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713912" y="696812"/>
            <a:ext cx="957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1839602-2441-4D03-B2C4-B2EF1B94ED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 t="21662" r="7729" b="19725"/>
          <a:stretch/>
        </p:blipFill>
        <p:spPr>
          <a:xfrm>
            <a:off x="263525" y="6453336"/>
            <a:ext cx="842215" cy="210957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F4FB57B9-1C78-4937-9367-E932C12BB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340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l coste del Bus Eléctrico sigue aumentando: expropiaciones ...">
            <a:extLst>
              <a:ext uri="{FF2B5EF4-FFF2-40B4-BE49-F238E27FC236}">
                <a16:creationId xmlns:a16="http://schemas.microsoft.com/office/drawing/2014/main" id="{8A35156A-6A87-49F5-9476-4CA95AADB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2"/>
          <a:stretch/>
        </p:blipFill>
        <p:spPr bwMode="auto">
          <a:xfrm>
            <a:off x="4393727" y="1076174"/>
            <a:ext cx="3427964" cy="16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MB presenta su primer minibús eléctrico para Barcelona">
            <a:extLst>
              <a:ext uri="{FF2B5EF4-FFF2-40B4-BE49-F238E27FC236}">
                <a16:creationId xmlns:a16="http://schemas.microsoft.com/office/drawing/2014/main" id="{E933C656-CDED-4413-9EDC-BCB6EAE03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 b="9128"/>
          <a:stretch/>
        </p:blipFill>
        <p:spPr bwMode="auto">
          <a:xfrm>
            <a:off x="4433665" y="4767514"/>
            <a:ext cx="3358318" cy="18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5A46747-1DD8-4CC9-A488-84AB77B36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963" y="1076174"/>
            <a:ext cx="3147581" cy="15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3B2B455F-42C2-478E-BD73-B3BCC8917763}"/>
              </a:ext>
            </a:extLst>
          </p:cNvPr>
          <p:cNvSpPr txBox="1"/>
          <p:nvPr/>
        </p:nvSpPr>
        <p:spPr>
          <a:xfrm>
            <a:off x="-1" y="278672"/>
            <a:ext cx="1219200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ES" sz="3200" b="1" dirty="0">
                <a:latin typeface="PT Serif" panose="020A0603040505020204" pitchFamily="18" charset="77"/>
              </a:rPr>
              <a:t>REFERENCIAS EN E-MOVILIDAD: E-BUS &amp; EVC</a:t>
            </a:r>
            <a:endParaRPr lang="es-MX" sz="3200" b="1" dirty="0">
              <a:solidFill>
                <a:schemeClr val="accent1"/>
              </a:solidFill>
              <a:latin typeface="PT Serif" panose="020A0603040505020204" pitchFamily="18" charset="77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6438DF6-BDA9-494C-B05E-9AC9356958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3" b="15339"/>
          <a:stretch/>
        </p:blipFill>
        <p:spPr>
          <a:xfrm>
            <a:off x="4423292" y="2769491"/>
            <a:ext cx="3368691" cy="1955653"/>
          </a:xfrm>
          <a:prstGeom prst="rect">
            <a:avLst/>
          </a:prstGeom>
        </p:spPr>
      </p:pic>
      <p:pic>
        <p:nvPicPr>
          <p:cNvPr id="1028" name="Picture 4" descr="Transporte Masivo de Panamá - MiBus on Twitter: &quot;Arrancamos el ...">
            <a:extLst>
              <a:ext uri="{FF2B5EF4-FFF2-40B4-BE49-F238E27FC236}">
                <a16:creationId xmlns:a16="http://schemas.microsoft.com/office/drawing/2014/main" id="{D3AF06C9-74C6-42C2-9E46-4C1CB22E7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32" y="1023098"/>
            <a:ext cx="2933479" cy="195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8D06A25-C986-48FD-B902-3501E87135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" b="7716"/>
          <a:stretch/>
        </p:blipFill>
        <p:spPr>
          <a:xfrm>
            <a:off x="1441741" y="5047187"/>
            <a:ext cx="2928570" cy="1550165"/>
          </a:xfrm>
          <a:prstGeom prst="rect">
            <a:avLst/>
          </a:prstGeom>
        </p:spPr>
      </p:pic>
      <p:sp>
        <p:nvSpPr>
          <p:cNvPr id="11" name="18 Rectángulo">
            <a:extLst>
              <a:ext uri="{FF2B5EF4-FFF2-40B4-BE49-F238E27FC236}">
                <a16:creationId xmlns:a16="http://schemas.microsoft.com/office/drawing/2014/main" id="{0093F339-B602-415F-9B4F-80B4EAB5B0C7}"/>
              </a:ext>
            </a:extLst>
          </p:cNvPr>
          <p:cNvSpPr/>
          <p:nvPr/>
        </p:nvSpPr>
        <p:spPr>
          <a:xfrm>
            <a:off x="4439816" y="2308996"/>
            <a:ext cx="2933478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E-BRT VITORIA. ESPAÑA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A41807B-5EA6-42EA-8FE5-CCC6298029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</a:blip>
          <a:srcRect l="16498" t="9532" r="27282" b="28607"/>
          <a:stretch/>
        </p:blipFill>
        <p:spPr>
          <a:xfrm>
            <a:off x="7844963" y="2661047"/>
            <a:ext cx="3147581" cy="2164624"/>
          </a:xfrm>
          <a:prstGeom prst="rect">
            <a:avLst/>
          </a:prstGeom>
        </p:spPr>
      </p:pic>
      <p:sp>
        <p:nvSpPr>
          <p:cNvPr id="12" name="18 Rectángulo">
            <a:extLst>
              <a:ext uri="{FF2B5EF4-FFF2-40B4-BE49-F238E27FC236}">
                <a16:creationId xmlns:a16="http://schemas.microsoft.com/office/drawing/2014/main" id="{C4346EEC-D3B2-4B6A-AD04-501026D4BF31}"/>
              </a:ext>
            </a:extLst>
          </p:cNvPr>
          <p:cNvSpPr/>
          <p:nvPr/>
        </p:nvSpPr>
        <p:spPr>
          <a:xfrm>
            <a:off x="7975229" y="4355812"/>
            <a:ext cx="2258175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METROBUS L4 E-HYB</a:t>
            </a:r>
          </a:p>
        </p:txBody>
      </p:sp>
      <p:sp>
        <p:nvSpPr>
          <p:cNvPr id="13" name="18 Rectángulo">
            <a:extLst>
              <a:ext uri="{FF2B5EF4-FFF2-40B4-BE49-F238E27FC236}">
                <a16:creationId xmlns:a16="http://schemas.microsoft.com/office/drawing/2014/main" id="{EE1588FA-F591-4F63-BC1A-7B2E0EC31EC0}"/>
              </a:ext>
            </a:extLst>
          </p:cNvPr>
          <p:cNvSpPr/>
          <p:nvPr/>
        </p:nvSpPr>
        <p:spPr>
          <a:xfrm>
            <a:off x="1481436" y="2516581"/>
            <a:ext cx="2685008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CASCO ANTIGUO PANAMÁ</a:t>
            </a:r>
          </a:p>
        </p:txBody>
      </p:sp>
      <p:sp>
        <p:nvSpPr>
          <p:cNvPr id="14" name="18 Rectángulo">
            <a:extLst>
              <a:ext uri="{FF2B5EF4-FFF2-40B4-BE49-F238E27FC236}">
                <a16:creationId xmlns:a16="http://schemas.microsoft.com/office/drawing/2014/main" id="{C6210683-BCD0-4D72-B011-CA8E9EF85530}"/>
              </a:ext>
            </a:extLst>
          </p:cNvPr>
          <p:cNvSpPr/>
          <p:nvPr/>
        </p:nvSpPr>
        <p:spPr>
          <a:xfrm>
            <a:off x="1487488" y="6198382"/>
            <a:ext cx="2771532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E-BRT, SAN JOSÉ, CR</a:t>
            </a:r>
          </a:p>
        </p:txBody>
      </p:sp>
      <p:pic>
        <p:nvPicPr>
          <p:cNvPr id="2050" name="Picture 2" descr="Centro Cívico Gubernamental comenzará a operar como centro de ...">
            <a:extLst>
              <a:ext uri="{FF2B5EF4-FFF2-40B4-BE49-F238E27FC236}">
                <a16:creationId xmlns:a16="http://schemas.microsoft.com/office/drawing/2014/main" id="{29244D4E-3CBE-4A52-8897-19A0DB3CA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9"/>
          <a:stretch/>
        </p:blipFill>
        <p:spPr bwMode="auto">
          <a:xfrm>
            <a:off x="7856700" y="4878557"/>
            <a:ext cx="3147581" cy="171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imera estación de carga eléctrica para autos se instala en Perú">
            <a:extLst>
              <a:ext uri="{FF2B5EF4-FFF2-40B4-BE49-F238E27FC236}">
                <a16:creationId xmlns:a16="http://schemas.microsoft.com/office/drawing/2014/main" id="{F33FB592-943D-4843-8178-E261F4AD1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32" y="3023638"/>
            <a:ext cx="2933480" cy="195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8 Rectángulo">
            <a:extLst>
              <a:ext uri="{FF2B5EF4-FFF2-40B4-BE49-F238E27FC236}">
                <a16:creationId xmlns:a16="http://schemas.microsoft.com/office/drawing/2014/main" id="{0A7B5ABF-2AEB-4969-A0E6-8CA105FB030F}"/>
              </a:ext>
            </a:extLst>
          </p:cNvPr>
          <p:cNvSpPr/>
          <p:nvPr/>
        </p:nvSpPr>
        <p:spPr>
          <a:xfrm>
            <a:off x="7919472" y="2183272"/>
            <a:ext cx="3096344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E-BUS BOSQUE CHAPULTEPEC</a:t>
            </a:r>
          </a:p>
        </p:txBody>
      </p:sp>
      <p:sp>
        <p:nvSpPr>
          <p:cNvPr id="16" name="18 Rectángulo">
            <a:extLst>
              <a:ext uri="{FF2B5EF4-FFF2-40B4-BE49-F238E27FC236}">
                <a16:creationId xmlns:a16="http://schemas.microsoft.com/office/drawing/2014/main" id="{EFECAB4F-DA18-4819-B292-54D8C5516004}"/>
              </a:ext>
            </a:extLst>
          </p:cNvPr>
          <p:cNvSpPr/>
          <p:nvPr/>
        </p:nvSpPr>
        <p:spPr>
          <a:xfrm>
            <a:off x="1487488" y="4542198"/>
            <a:ext cx="2685008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COCHE ELÉCTRICO CDMX</a:t>
            </a:r>
          </a:p>
        </p:txBody>
      </p:sp>
      <p:sp>
        <p:nvSpPr>
          <p:cNvPr id="17" name="18 Rectángulo">
            <a:extLst>
              <a:ext uri="{FF2B5EF4-FFF2-40B4-BE49-F238E27FC236}">
                <a16:creationId xmlns:a16="http://schemas.microsoft.com/office/drawing/2014/main" id="{D8B51A12-6380-4471-BE56-B252913B7886}"/>
              </a:ext>
            </a:extLst>
          </p:cNvPr>
          <p:cNvSpPr/>
          <p:nvPr/>
        </p:nvSpPr>
        <p:spPr>
          <a:xfrm>
            <a:off x="4433664" y="6198382"/>
            <a:ext cx="3358319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COCHE ELÉCTRICO BARCELONA</a:t>
            </a:r>
          </a:p>
        </p:txBody>
      </p:sp>
      <p:sp>
        <p:nvSpPr>
          <p:cNvPr id="18" name="18 Rectángulo">
            <a:extLst>
              <a:ext uri="{FF2B5EF4-FFF2-40B4-BE49-F238E27FC236}">
                <a16:creationId xmlns:a16="http://schemas.microsoft.com/office/drawing/2014/main" id="{F8F11CDE-7641-4D45-9543-D9D9F7301E20}"/>
              </a:ext>
            </a:extLst>
          </p:cNvPr>
          <p:cNvSpPr/>
          <p:nvPr/>
        </p:nvSpPr>
        <p:spPr>
          <a:xfrm>
            <a:off x="7948341" y="6198382"/>
            <a:ext cx="3030322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E-BUS PILOTO TEGUCIGALPA</a:t>
            </a:r>
          </a:p>
        </p:txBody>
      </p:sp>
      <p:sp>
        <p:nvSpPr>
          <p:cNvPr id="20" name="18 Rectángulo">
            <a:extLst>
              <a:ext uri="{FF2B5EF4-FFF2-40B4-BE49-F238E27FC236}">
                <a16:creationId xmlns:a16="http://schemas.microsoft.com/office/drawing/2014/main" id="{F9A2A301-44C3-43D1-A7D3-D344182C52D7}"/>
              </a:ext>
            </a:extLst>
          </p:cNvPr>
          <p:cNvSpPr/>
          <p:nvPr/>
        </p:nvSpPr>
        <p:spPr>
          <a:xfrm>
            <a:off x="4450188" y="4304689"/>
            <a:ext cx="2112912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EJE 8 SUR. CDMX</a:t>
            </a:r>
          </a:p>
        </p:txBody>
      </p:sp>
    </p:spTree>
    <p:extLst>
      <p:ext uri="{BB962C8B-B14F-4D97-AF65-F5344CB8AC3E}">
        <p14:creationId xmlns:p14="http://schemas.microsoft.com/office/powerpoint/2010/main" val="99221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876CD1-4215-4CBE-A6D0-B9F8836C7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792"/>
            <a:ext cx="12192000" cy="61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2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788EE71-ACF5-484A-B314-45E80BC2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772"/>
            <a:ext cx="12192000" cy="64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8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CE44AB-DA67-4063-8DBB-90E01517B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89"/>
            <a:ext cx="12192000" cy="66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6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85E81E2-4503-4234-963F-8967D27B3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406"/>
            <a:ext cx="12192000" cy="63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4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D40FD3-264F-40D0-BE7E-1DACD8F14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85"/>
            <a:ext cx="12192000" cy="66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BED205E-9F6C-4474-8118-04798526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84"/>
            <a:ext cx="12192000" cy="67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4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327659-C01A-4937-9DA3-41BB0A98E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9" y="33233"/>
            <a:ext cx="12150381" cy="67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04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754FA02DCA72488A894E436BA3344B" ma:contentTypeVersion="11" ma:contentTypeDescription="Ein neues Dokument erstellen." ma:contentTypeScope="" ma:versionID="0efc2c418342ef060afc1a25c10638db">
  <xsd:schema xmlns:xsd="http://www.w3.org/2001/XMLSchema" xmlns:xs="http://www.w3.org/2001/XMLSchema" xmlns:p="http://schemas.microsoft.com/office/2006/metadata/properties" xmlns:ns2="3b4ddbec-3349-4c85-93f9-32bd5c8d2b43" xmlns:ns3="d48a697e-fd98-49a0-85bc-f2587ce56d60" targetNamespace="http://schemas.microsoft.com/office/2006/metadata/properties" ma:root="true" ma:fieldsID="c2f7f1351c444c64ae8a80d42ce05742" ns2:_="" ns3:_="">
    <xsd:import namespace="3b4ddbec-3349-4c85-93f9-32bd5c8d2b43"/>
    <xsd:import namespace="d48a697e-fd98-49a0-85bc-f2587ce56d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ddbec-3349-4c85-93f9-32bd5c8d2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8a697e-fd98-49a0-85bc-f2587ce56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3C1312-7182-4A31-8ABE-7549426C23FA}"/>
</file>

<file path=customXml/itemProps2.xml><?xml version="1.0" encoding="utf-8"?>
<ds:datastoreItem xmlns:ds="http://schemas.openxmlformats.org/officeDocument/2006/customXml" ds:itemID="{8D8CA594-1A46-438C-9692-758323378D31}"/>
</file>

<file path=customXml/itemProps3.xml><?xml version="1.0" encoding="utf-8"?>
<ds:datastoreItem xmlns:ds="http://schemas.openxmlformats.org/officeDocument/2006/customXml" ds:itemID="{FC88774D-F0A4-45CF-8E52-C2F8B06384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19699</TotalTime>
  <Words>51</Words>
  <Application>Microsoft Office PowerPoint</Application>
  <PresentationFormat>Panorámica</PresentationFormat>
  <Paragraphs>12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Montserrat Medium</vt:lpstr>
      <vt:lpstr>PT Serif</vt:lpstr>
      <vt:lpstr>Tema de Office</vt:lpstr>
      <vt:lpstr>E-MOVILIDAD: ASPECTOS CRÍTICOS EN EL DESPLIEGUE DE LOS PROYECTOS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idom</dc:creator>
  <cp:lastModifiedBy>Alberto Marin Fernandez</cp:lastModifiedBy>
  <cp:revision>1050</cp:revision>
  <cp:lastPrinted>2017-03-16T20:06:57Z</cp:lastPrinted>
  <dcterms:created xsi:type="dcterms:W3CDTF">2016-03-31T18:25:52Z</dcterms:created>
  <dcterms:modified xsi:type="dcterms:W3CDTF">2020-11-18T16:47:34Z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0x0101009F754FA02DCA72488A894E436BA3344B</vt:lpwstr>
  </property>
</Properties>
</file>