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88" r:id="rId2"/>
    <p:sldId id="590" r:id="rId3"/>
    <p:sldId id="597" r:id="rId4"/>
    <p:sldId id="557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91" r:id="rId14"/>
    <p:sldId id="595" r:id="rId15"/>
    <p:sldId id="593" r:id="rId16"/>
    <p:sldId id="592" r:id="rId17"/>
    <p:sldId id="58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D13"/>
    <a:srgbClr val="44454A"/>
    <a:srgbClr val="C6C6C8"/>
    <a:srgbClr val="EB8890"/>
    <a:srgbClr val="C2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905" autoAdjust="0"/>
  </p:normalViewPr>
  <p:slideViewPr>
    <p:cSldViewPr snapToGrid="0">
      <p:cViewPr varScale="1">
        <p:scale>
          <a:sx n="72" d="100"/>
          <a:sy n="72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E0376-115E-4778-840F-5FC1DCB2356A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E32A2AF-AE68-4977-8D6E-6A11EFF898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2000" b="1"/>
            <a:t>Cambio climático</a:t>
          </a:r>
          <a:endParaRPr lang="es-MX" sz="2000" dirty="0"/>
        </a:p>
      </dgm:t>
    </dgm:pt>
    <dgm:pt modelId="{7AC4C643-09AF-43EB-B327-5944F5540A91}" type="parTrans" cxnId="{460CCB24-11EB-46BF-BCCC-6A6CBA942179}">
      <dgm:prSet/>
      <dgm:spPr/>
      <dgm:t>
        <a:bodyPr/>
        <a:lstStyle/>
        <a:p>
          <a:endParaRPr lang="es-MX" sz="1800"/>
        </a:p>
      </dgm:t>
    </dgm:pt>
    <dgm:pt modelId="{DA091EAB-51ED-4D15-B4BC-FEC51FC11A78}" type="sibTrans" cxnId="{460CCB24-11EB-46BF-BCCC-6A6CBA942179}">
      <dgm:prSet/>
      <dgm:spPr/>
      <dgm:t>
        <a:bodyPr/>
        <a:lstStyle/>
        <a:p>
          <a:endParaRPr lang="es-MX" sz="1800"/>
        </a:p>
      </dgm:t>
    </dgm:pt>
    <dgm:pt modelId="{FC932758-D8DC-4214-880E-35EDAF3DA15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2000" b="1" dirty="0"/>
            <a:t>Financiamiento climático</a:t>
          </a:r>
          <a:endParaRPr lang="es-MX" sz="2000" dirty="0"/>
        </a:p>
      </dgm:t>
    </dgm:pt>
    <dgm:pt modelId="{ADED8AD4-2AAF-4485-A474-DB96CA5C2D5D}" type="parTrans" cxnId="{66E6FF52-7415-4AA6-944C-C826BCB2F4C9}">
      <dgm:prSet/>
      <dgm:spPr/>
      <dgm:t>
        <a:bodyPr/>
        <a:lstStyle/>
        <a:p>
          <a:endParaRPr lang="es-MX" sz="1800"/>
        </a:p>
      </dgm:t>
    </dgm:pt>
    <dgm:pt modelId="{79B09C3F-702A-4941-B497-267648534A7D}" type="sibTrans" cxnId="{66E6FF52-7415-4AA6-944C-C826BCB2F4C9}">
      <dgm:prSet/>
      <dgm:spPr/>
      <dgm:t>
        <a:bodyPr/>
        <a:lstStyle/>
        <a:p>
          <a:endParaRPr lang="es-MX" sz="1800"/>
        </a:p>
      </dgm:t>
    </dgm:pt>
    <dgm:pt modelId="{F1569BF2-3C67-491B-B180-8A9CD78549D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/>
            <a:t>Es un riesgo para México</a:t>
          </a:r>
          <a:endParaRPr lang="es-MX" sz="1200" dirty="0"/>
        </a:p>
      </dgm:t>
    </dgm:pt>
    <dgm:pt modelId="{FC7521F0-4629-42FC-ADDB-4959C1B10162}" type="parTrans" cxnId="{9E6D2309-6261-41F5-9F77-A415EFAAABB2}">
      <dgm:prSet/>
      <dgm:spPr/>
      <dgm:t>
        <a:bodyPr/>
        <a:lstStyle/>
        <a:p>
          <a:endParaRPr lang="es-MX" sz="1800"/>
        </a:p>
      </dgm:t>
    </dgm:pt>
    <dgm:pt modelId="{45C613C5-8BE2-43C5-B4D5-E96A86AA4165}" type="sibTrans" cxnId="{9E6D2309-6261-41F5-9F77-A415EFAAABB2}">
      <dgm:prSet/>
      <dgm:spPr/>
      <dgm:t>
        <a:bodyPr/>
        <a:lstStyle/>
        <a:p>
          <a:endParaRPr lang="es-MX" sz="1800"/>
        </a:p>
      </dgm:t>
    </dgm:pt>
    <dgm:pt modelId="{379ADBE1-C450-4851-9F2E-7EA986A8DD89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/>
            <a:t>Por lo que se requiere incentivar una movilización de recursos</a:t>
          </a:r>
          <a:endParaRPr lang="es-MX" sz="1200" dirty="0"/>
        </a:p>
      </dgm:t>
    </dgm:pt>
    <dgm:pt modelId="{CC9AB423-48E7-499C-AC5E-3AC37E783410}" type="parTrans" cxnId="{7F5E8B18-04B2-4D60-B439-8013DBAC3F66}">
      <dgm:prSet/>
      <dgm:spPr/>
      <dgm:t>
        <a:bodyPr/>
        <a:lstStyle/>
        <a:p>
          <a:endParaRPr lang="es-MX" sz="1800"/>
        </a:p>
      </dgm:t>
    </dgm:pt>
    <dgm:pt modelId="{61836D10-DA91-4D25-A7EA-47447624BE12}" type="sibTrans" cxnId="{7F5E8B18-04B2-4D60-B439-8013DBAC3F66}">
      <dgm:prSet/>
      <dgm:spPr/>
      <dgm:t>
        <a:bodyPr/>
        <a:lstStyle/>
        <a:p>
          <a:endParaRPr lang="es-MX" sz="1800"/>
        </a:p>
      </dgm:t>
    </dgm:pt>
    <dgm:pt modelId="{E945FF35-4653-43DC-A90B-ED03F30AAF9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 dirty="0"/>
            <a:t>Puede provenir de diferentes fuentes</a:t>
          </a:r>
          <a:endParaRPr lang="es-MX" sz="1200" dirty="0"/>
        </a:p>
      </dgm:t>
    </dgm:pt>
    <dgm:pt modelId="{E15A0476-7024-4F2F-99DC-B499D84D14C0}" type="parTrans" cxnId="{489560A2-DB42-45E7-8083-4AAC284A943A}">
      <dgm:prSet/>
      <dgm:spPr/>
      <dgm:t>
        <a:bodyPr/>
        <a:lstStyle/>
        <a:p>
          <a:endParaRPr lang="es-MX" sz="1800"/>
        </a:p>
      </dgm:t>
    </dgm:pt>
    <dgm:pt modelId="{E59E6558-2879-4B94-92AD-2495612C1DFF}" type="sibTrans" cxnId="{489560A2-DB42-45E7-8083-4AAC284A943A}">
      <dgm:prSet/>
      <dgm:spPr/>
      <dgm:t>
        <a:bodyPr/>
        <a:lstStyle/>
        <a:p>
          <a:endParaRPr lang="es-MX" sz="1800"/>
        </a:p>
      </dgm:t>
    </dgm:pt>
    <dgm:pt modelId="{E75D6550-C7DE-4993-89D1-71724474541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/>
            <a:t>Sus impactos han aumentado y lo largo del tiempo mayores creando riesgos y amenazas </a:t>
          </a:r>
          <a:endParaRPr lang="es-MX" sz="1200" dirty="0"/>
        </a:p>
      </dgm:t>
    </dgm:pt>
    <dgm:pt modelId="{E86DD2CF-3710-4FAE-8F43-41B2290E8389}" type="parTrans" cxnId="{9F9FC989-152B-465C-9DC9-A00370B75EA7}">
      <dgm:prSet/>
      <dgm:spPr/>
      <dgm:t>
        <a:bodyPr/>
        <a:lstStyle/>
        <a:p>
          <a:endParaRPr lang="es-MX" sz="1800"/>
        </a:p>
      </dgm:t>
    </dgm:pt>
    <dgm:pt modelId="{B30F34D5-6EFC-4057-A0D1-0EF85898436A}" type="sibTrans" cxnId="{9F9FC989-152B-465C-9DC9-A00370B75EA7}">
      <dgm:prSet/>
      <dgm:spPr/>
      <dgm:t>
        <a:bodyPr/>
        <a:lstStyle/>
        <a:p>
          <a:endParaRPr lang="es-MX" sz="1800"/>
        </a:p>
      </dgm:t>
    </dgm:pt>
    <dgm:pt modelId="{6C64B017-1CE2-4800-A0A9-B895A8D3AF9F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1200"/>
            <a:t>Un mayor número de partes interesadas se </a:t>
          </a:r>
          <a:r>
            <a:rPr lang="es-419" sz="1200" b="1"/>
            <a:t>movilizan para invertir y contribuir a contrarrestar estos efectos.</a:t>
          </a:r>
          <a:endParaRPr lang="es-MX" sz="1200" dirty="0"/>
        </a:p>
      </dgm:t>
    </dgm:pt>
    <dgm:pt modelId="{B74E944E-F725-46ED-8B59-7738F4B659FD}" type="parTrans" cxnId="{DECBFD88-D059-49D3-8E14-E6F5903DE5FE}">
      <dgm:prSet/>
      <dgm:spPr/>
      <dgm:t>
        <a:bodyPr/>
        <a:lstStyle/>
        <a:p>
          <a:endParaRPr lang="es-MX" sz="1800"/>
        </a:p>
      </dgm:t>
    </dgm:pt>
    <dgm:pt modelId="{743C3899-C42E-4E3F-A57F-C9DAA5B8BC55}" type="sibTrans" cxnId="{DECBFD88-D059-49D3-8E14-E6F5903DE5FE}">
      <dgm:prSet/>
      <dgm:spPr/>
      <dgm:t>
        <a:bodyPr/>
        <a:lstStyle/>
        <a:p>
          <a:endParaRPr lang="es-MX" sz="1800"/>
        </a:p>
      </dgm:t>
    </dgm:pt>
    <dgm:pt modelId="{A5DCAE2A-9552-44A4-8EB9-219FEB7A5F30}" type="pres">
      <dgm:prSet presAssocID="{C9DE0376-115E-4778-840F-5FC1DCB2356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8148977-E74A-45A1-812C-126E230A331E}" type="pres">
      <dgm:prSet presAssocID="{C9DE0376-115E-4778-840F-5FC1DCB2356A}" presName="dummyMaxCanvas" presStyleCnt="0"/>
      <dgm:spPr/>
    </dgm:pt>
    <dgm:pt modelId="{DCF6EA8A-46C3-4A70-A552-9F6893E6F8DC}" type="pres">
      <dgm:prSet presAssocID="{C9DE0376-115E-4778-840F-5FC1DCB2356A}" presName="parentComposite" presStyleCnt="0"/>
      <dgm:spPr/>
    </dgm:pt>
    <dgm:pt modelId="{FCE99EB0-F8A1-4FE4-93B1-E627DDC8048E}" type="pres">
      <dgm:prSet presAssocID="{C9DE0376-115E-4778-840F-5FC1DCB2356A}" presName="parent1" presStyleLbl="alignAccFollowNode1" presStyleIdx="0" presStyleCnt="4">
        <dgm:presLayoutVars>
          <dgm:chMax val="4"/>
        </dgm:presLayoutVars>
      </dgm:prSet>
      <dgm:spPr/>
    </dgm:pt>
    <dgm:pt modelId="{6B1C502D-67E3-48AD-99B0-94052F56472E}" type="pres">
      <dgm:prSet presAssocID="{C9DE0376-115E-4778-840F-5FC1DCB2356A}" presName="parent2" presStyleLbl="alignAccFollowNode1" presStyleIdx="1" presStyleCnt="4">
        <dgm:presLayoutVars>
          <dgm:chMax val="4"/>
        </dgm:presLayoutVars>
      </dgm:prSet>
      <dgm:spPr/>
    </dgm:pt>
    <dgm:pt modelId="{14815E84-A97B-48C5-8D2B-B335ABA01110}" type="pres">
      <dgm:prSet presAssocID="{C9DE0376-115E-4778-840F-5FC1DCB2356A}" presName="childrenComposite" presStyleCnt="0"/>
      <dgm:spPr/>
    </dgm:pt>
    <dgm:pt modelId="{FFE0C781-5BE2-4AEF-836B-0D09B1EA3D48}" type="pres">
      <dgm:prSet presAssocID="{C9DE0376-115E-4778-840F-5FC1DCB2356A}" presName="dummyMaxCanvas_ChildArea" presStyleCnt="0"/>
      <dgm:spPr/>
    </dgm:pt>
    <dgm:pt modelId="{ADE9B560-296C-4CC3-A2C2-75BE0DDD656B}" type="pres">
      <dgm:prSet presAssocID="{C9DE0376-115E-4778-840F-5FC1DCB2356A}" presName="fulcrum" presStyleLbl="alignAccFollowNode1" presStyleIdx="2" presStyleCnt="4"/>
      <dgm:spPr/>
    </dgm:pt>
    <dgm:pt modelId="{44A4E757-5AFB-4B3B-A2E1-5CA07A5037CA}" type="pres">
      <dgm:prSet presAssocID="{C9DE0376-115E-4778-840F-5FC1DCB2356A}" presName="balance_32" presStyleLbl="alignAccFollowNode1" presStyleIdx="3" presStyleCnt="4">
        <dgm:presLayoutVars>
          <dgm:bulletEnabled val="1"/>
        </dgm:presLayoutVars>
      </dgm:prSet>
      <dgm:spPr/>
    </dgm:pt>
    <dgm:pt modelId="{3A776492-B6B5-4598-82D4-884C532F099F}" type="pres">
      <dgm:prSet presAssocID="{C9DE0376-115E-4778-840F-5FC1DCB2356A}" presName="left_32_1" presStyleLbl="node1" presStyleIdx="0" presStyleCnt="5">
        <dgm:presLayoutVars>
          <dgm:bulletEnabled val="1"/>
        </dgm:presLayoutVars>
      </dgm:prSet>
      <dgm:spPr/>
    </dgm:pt>
    <dgm:pt modelId="{E4C11639-7517-41E0-886E-2A91118CA184}" type="pres">
      <dgm:prSet presAssocID="{C9DE0376-115E-4778-840F-5FC1DCB2356A}" presName="left_32_2" presStyleLbl="node1" presStyleIdx="1" presStyleCnt="5">
        <dgm:presLayoutVars>
          <dgm:bulletEnabled val="1"/>
        </dgm:presLayoutVars>
      </dgm:prSet>
      <dgm:spPr/>
    </dgm:pt>
    <dgm:pt modelId="{80F4D882-AD7D-4937-99F5-5A84F3F07718}" type="pres">
      <dgm:prSet presAssocID="{C9DE0376-115E-4778-840F-5FC1DCB2356A}" presName="left_32_3" presStyleLbl="node1" presStyleIdx="2" presStyleCnt="5">
        <dgm:presLayoutVars>
          <dgm:bulletEnabled val="1"/>
        </dgm:presLayoutVars>
      </dgm:prSet>
      <dgm:spPr/>
    </dgm:pt>
    <dgm:pt modelId="{9E1C9392-0B5C-45C1-9E24-935AA2170EF1}" type="pres">
      <dgm:prSet presAssocID="{C9DE0376-115E-4778-840F-5FC1DCB2356A}" presName="right_32_1" presStyleLbl="node1" presStyleIdx="3" presStyleCnt="5">
        <dgm:presLayoutVars>
          <dgm:bulletEnabled val="1"/>
        </dgm:presLayoutVars>
      </dgm:prSet>
      <dgm:spPr/>
    </dgm:pt>
    <dgm:pt modelId="{E840117D-DCF1-4A75-90C0-DA869A199230}" type="pres">
      <dgm:prSet presAssocID="{C9DE0376-115E-4778-840F-5FC1DCB2356A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9E6D2309-6261-41F5-9F77-A415EFAAABB2}" srcId="{8E32A2AF-AE68-4977-8D6E-6A11EFF89840}" destId="{F1569BF2-3C67-491B-B180-8A9CD78549D8}" srcOrd="0" destOrd="0" parTransId="{FC7521F0-4629-42FC-ADDB-4959C1B10162}" sibTransId="{45C613C5-8BE2-43C5-B4D5-E96A86AA4165}"/>
    <dgm:cxn modelId="{7F5E8B18-04B2-4D60-B439-8013DBAC3F66}" srcId="{8E32A2AF-AE68-4977-8D6E-6A11EFF89840}" destId="{379ADBE1-C450-4851-9F2E-7EA986A8DD89}" srcOrd="2" destOrd="0" parTransId="{CC9AB423-48E7-499C-AC5E-3AC37E783410}" sibTransId="{61836D10-DA91-4D25-A7EA-47447624BE12}"/>
    <dgm:cxn modelId="{BA733E20-6001-443D-8FC6-2CC997CB1DC2}" type="presOf" srcId="{E75D6550-C7DE-4993-89D1-71724474541D}" destId="{E4C11639-7517-41E0-886E-2A91118CA184}" srcOrd="0" destOrd="0" presId="urn:microsoft.com/office/officeart/2005/8/layout/balance1"/>
    <dgm:cxn modelId="{460CCB24-11EB-46BF-BCCC-6A6CBA942179}" srcId="{C9DE0376-115E-4778-840F-5FC1DCB2356A}" destId="{8E32A2AF-AE68-4977-8D6E-6A11EFF89840}" srcOrd="0" destOrd="0" parTransId="{7AC4C643-09AF-43EB-B327-5944F5540A91}" sibTransId="{DA091EAB-51ED-4D15-B4BC-FEC51FC11A78}"/>
    <dgm:cxn modelId="{A685783A-5474-4766-B3EC-D84F6AE65C48}" type="presOf" srcId="{FC932758-D8DC-4214-880E-35EDAF3DA158}" destId="{6B1C502D-67E3-48AD-99B0-94052F56472E}" srcOrd="0" destOrd="0" presId="urn:microsoft.com/office/officeart/2005/8/layout/balance1"/>
    <dgm:cxn modelId="{B846AD67-D020-49A2-B5B3-310F8DC92135}" type="presOf" srcId="{F1569BF2-3C67-491B-B180-8A9CD78549D8}" destId="{3A776492-B6B5-4598-82D4-884C532F099F}" srcOrd="0" destOrd="0" presId="urn:microsoft.com/office/officeart/2005/8/layout/balance1"/>
    <dgm:cxn modelId="{386C944C-5319-47E2-B6D8-8CE9FDA623D7}" type="presOf" srcId="{C9DE0376-115E-4778-840F-5FC1DCB2356A}" destId="{A5DCAE2A-9552-44A4-8EB9-219FEB7A5F30}" srcOrd="0" destOrd="0" presId="urn:microsoft.com/office/officeart/2005/8/layout/balance1"/>
    <dgm:cxn modelId="{66E6FF52-7415-4AA6-944C-C826BCB2F4C9}" srcId="{C9DE0376-115E-4778-840F-5FC1DCB2356A}" destId="{FC932758-D8DC-4214-880E-35EDAF3DA158}" srcOrd="1" destOrd="0" parTransId="{ADED8AD4-2AAF-4485-A474-DB96CA5C2D5D}" sibTransId="{79B09C3F-702A-4941-B497-267648534A7D}"/>
    <dgm:cxn modelId="{12D9DD83-11F6-4E0D-9AFC-D0BEAABD9A20}" type="presOf" srcId="{379ADBE1-C450-4851-9F2E-7EA986A8DD89}" destId="{80F4D882-AD7D-4937-99F5-5A84F3F07718}" srcOrd="0" destOrd="0" presId="urn:microsoft.com/office/officeart/2005/8/layout/balance1"/>
    <dgm:cxn modelId="{DECBFD88-D059-49D3-8E14-E6F5903DE5FE}" srcId="{FC932758-D8DC-4214-880E-35EDAF3DA158}" destId="{6C64B017-1CE2-4800-A0A9-B895A8D3AF9F}" srcOrd="1" destOrd="0" parTransId="{B74E944E-F725-46ED-8B59-7738F4B659FD}" sibTransId="{743C3899-C42E-4E3F-A57F-C9DAA5B8BC55}"/>
    <dgm:cxn modelId="{9F9FC989-152B-465C-9DC9-A00370B75EA7}" srcId="{8E32A2AF-AE68-4977-8D6E-6A11EFF89840}" destId="{E75D6550-C7DE-4993-89D1-71724474541D}" srcOrd="1" destOrd="0" parTransId="{E86DD2CF-3710-4FAE-8F43-41B2290E8389}" sibTransId="{B30F34D5-6EFC-4057-A0D1-0EF85898436A}"/>
    <dgm:cxn modelId="{489560A2-DB42-45E7-8083-4AAC284A943A}" srcId="{FC932758-D8DC-4214-880E-35EDAF3DA158}" destId="{E945FF35-4653-43DC-A90B-ED03F30AAF93}" srcOrd="0" destOrd="0" parTransId="{E15A0476-7024-4F2F-99DC-B499D84D14C0}" sibTransId="{E59E6558-2879-4B94-92AD-2495612C1DFF}"/>
    <dgm:cxn modelId="{63CD4CAB-90AF-43E4-85A4-AD4B78B3EBF0}" type="presOf" srcId="{6C64B017-1CE2-4800-A0A9-B895A8D3AF9F}" destId="{E840117D-DCF1-4A75-90C0-DA869A199230}" srcOrd="0" destOrd="0" presId="urn:microsoft.com/office/officeart/2005/8/layout/balance1"/>
    <dgm:cxn modelId="{4D2B17D0-B28C-4EF7-92FF-FBF11706D495}" type="presOf" srcId="{E945FF35-4653-43DC-A90B-ED03F30AAF93}" destId="{9E1C9392-0B5C-45C1-9E24-935AA2170EF1}" srcOrd="0" destOrd="0" presId="urn:microsoft.com/office/officeart/2005/8/layout/balance1"/>
    <dgm:cxn modelId="{7A12B1EC-86A2-48B8-BADF-1ABB41E8BEEE}" type="presOf" srcId="{8E32A2AF-AE68-4977-8D6E-6A11EFF89840}" destId="{FCE99EB0-F8A1-4FE4-93B1-E627DDC8048E}" srcOrd="0" destOrd="0" presId="urn:microsoft.com/office/officeart/2005/8/layout/balance1"/>
    <dgm:cxn modelId="{F62CFFB9-C81A-4A90-8F07-45AAFBFB8AD0}" type="presParOf" srcId="{A5DCAE2A-9552-44A4-8EB9-219FEB7A5F30}" destId="{F8148977-E74A-45A1-812C-126E230A331E}" srcOrd="0" destOrd="0" presId="urn:microsoft.com/office/officeart/2005/8/layout/balance1"/>
    <dgm:cxn modelId="{3BD57B8D-160F-404C-B43D-A0DB8B86C1B4}" type="presParOf" srcId="{A5DCAE2A-9552-44A4-8EB9-219FEB7A5F30}" destId="{DCF6EA8A-46C3-4A70-A552-9F6893E6F8DC}" srcOrd="1" destOrd="0" presId="urn:microsoft.com/office/officeart/2005/8/layout/balance1"/>
    <dgm:cxn modelId="{4723F337-3E47-4012-8A81-30BC2428DEB8}" type="presParOf" srcId="{DCF6EA8A-46C3-4A70-A552-9F6893E6F8DC}" destId="{FCE99EB0-F8A1-4FE4-93B1-E627DDC8048E}" srcOrd="0" destOrd="0" presId="urn:microsoft.com/office/officeart/2005/8/layout/balance1"/>
    <dgm:cxn modelId="{5E5669A7-48A7-4BC2-B747-3D7D8B63353D}" type="presParOf" srcId="{DCF6EA8A-46C3-4A70-A552-9F6893E6F8DC}" destId="{6B1C502D-67E3-48AD-99B0-94052F56472E}" srcOrd="1" destOrd="0" presId="urn:microsoft.com/office/officeart/2005/8/layout/balance1"/>
    <dgm:cxn modelId="{4A8AB727-4E73-44B4-9F20-81C8C40C3709}" type="presParOf" srcId="{A5DCAE2A-9552-44A4-8EB9-219FEB7A5F30}" destId="{14815E84-A97B-48C5-8D2B-B335ABA01110}" srcOrd="2" destOrd="0" presId="urn:microsoft.com/office/officeart/2005/8/layout/balance1"/>
    <dgm:cxn modelId="{E7B2FADE-918D-4506-8E3A-A10BD0D2E07D}" type="presParOf" srcId="{14815E84-A97B-48C5-8D2B-B335ABA01110}" destId="{FFE0C781-5BE2-4AEF-836B-0D09B1EA3D48}" srcOrd="0" destOrd="0" presId="urn:microsoft.com/office/officeart/2005/8/layout/balance1"/>
    <dgm:cxn modelId="{23866EC4-4A3E-48F9-A06C-5F17809D2CF6}" type="presParOf" srcId="{14815E84-A97B-48C5-8D2B-B335ABA01110}" destId="{ADE9B560-296C-4CC3-A2C2-75BE0DDD656B}" srcOrd="1" destOrd="0" presId="urn:microsoft.com/office/officeart/2005/8/layout/balance1"/>
    <dgm:cxn modelId="{9FEF9462-2824-4000-8711-56DD76A00628}" type="presParOf" srcId="{14815E84-A97B-48C5-8D2B-B335ABA01110}" destId="{44A4E757-5AFB-4B3B-A2E1-5CA07A5037CA}" srcOrd="2" destOrd="0" presId="urn:microsoft.com/office/officeart/2005/8/layout/balance1"/>
    <dgm:cxn modelId="{57C4CA5D-CCA7-448E-81DA-77F49D4BA81B}" type="presParOf" srcId="{14815E84-A97B-48C5-8D2B-B335ABA01110}" destId="{3A776492-B6B5-4598-82D4-884C532F099F}" srcOrd="3" destOrd="0" presId="urn:microsoft.com/office/officeart/2005/8/layout/balance1"/>
    <dgm:cxn modelId="{44093ADB-CCD1-4A76-8043-A07F10234696}" type="presParOf" srcId="{14815E84-A97B-48C5-8D2B-B335ABA01110}" destId="{E4C11639-7517-41E0-886E-2A91118CA184}" srcOrd="4" destOrd="0" presId="urn:microsoft.com/office/officeart/2005/8/layout/balance1"/>
    <dgm:cxn modelId="{48ACB4D3-4330-444A-A1C5-A6F24618B34A}" type="presParOf" srcId="{14815E84-A97B-48C5-8D2B-B335ABA01110}" destId="{80F4D882-AD7D-4937-99F5-5A84F3F07718}" srcOrd="5" destOrd="0" presId="urn:microsoft.com/office/officeart/2005/8/layout/balance1"/>
    <dgm:cxn modelId="{48082762-1EDF-4407-9B50-ED3F93F8F51C}" type="presParOf" srcId="{14815E84-A97B-48C5-8D2B-B335ABA01110}" destId="{9E1C9392-0B5C-45C1-9E24-935AA2170EF1}" srcOrd="6" destOrd="0" presId="urn:microsoft.com/office/officeart/2005/8/layout/balance1"/>
    <dgm:cxn modelId="{E2592893-EC24-4AB3-93C9-31B7647330A5}" type="presParOf" srcId="{14815E84-A97B-48C5-8D2B-B335ABA01110}" destId="{E840117D-DCF1-4A75-90C0-DA869A19923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4D97D-956E-416B-AA38-937998F60F8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6469668-E9A2-4F82-AA1A-EB0475A8D0D4}">
      <dgm:prSet/>
      <dgm:spPr/>
      <dgm:t>
        <a:bodyPr/>
        <a:lstStyle/>
        <a:p>
          <a:r>
            <a:rPr lang="es-ES" dirty="0"/>
            <a:t>Curso virtual para municipios </a:t>
          </a:r>
          <a:endParaRPr lang="es-MX" dirty="0"/>
        </a:p>
      </dgm:t>
    </dgm:pt>
    <dgm:pt modelId="{1EBCD016-EF31-41B1-87A0-1C85A57F3C4D}" type="parTrans" cxnId="{40A51327-1D61-49C9-8E6C-CC575D1BDBA3}">
      <dgm:prSet/>
      <dgm:spPr/>
      <dgm:t>
        <a:bodyPr/>
        <a:lstStyle/>
        <a:p>
          <a:endParaRPr lang="es-MX"/>
        </a:p>
      </dgm:t>
    </dgm:pt>
    <dgm:pt modelId="{C25C2D85-5DB0-40B2-8B3A-2D0BD706987D}" type="sibTrans" cxnId="{40A51327-1D61-49C9-8E6C-CC575D1BDBA3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MX"/>
        </a:p>
      </dgm:t>
    </dgm:pt>
    <dgm:pt modelId="{E3886ED5-F6DF-4C49-97CE-2A296DCA6DA3}">
      <dgm:prSet phldrT="[Texto]"/>
      <dgm:spPr/>
      <dgm:t>
        <a:bodyPr/>
        <a:lstStyle/>
        <a:p>
          <a:r>
            <a:rPr lang="es-ES" dirty="0"/>
            <a:t>Guía de financiamiento para estados </a:t>
          </a:r>
          <a:endParaRPr lang="es-MX" dirty="0"/>
        </a:p>
      </dgm:t>
    </dgm:pt>
    <dgm:pt modelId="{FC6B41A5-2504-4D1B-870C-841EF276E6AD}" type="sibTrans" cxnId="{0B45E733-3D5D-4372-957E-E65C68F0F740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B0BC9DCB-3E8F-4F22-A31E-7B1ACD4C71C8}" type="parTrans" cxnId="{0B45E733-3D5D-4372-957E-E65C68F0F740}">
      <dgm:prSet/>
      <dgm:spPr/>
      <dgm:t>
        <a:bodyPr/>
        <a:lstStyle/>
        <a:p>
          <a:endParaRPr lang="es-MX"/>
        </a:p>
      </dgm:t>
    </dgm:pt>
    <dgm:pt modelId="{EF2F3E09-6CA7-4B75-84E0-9FC4A7D13B2C}" type="pres">
      <dgm:prSet presAssocID="{8124D97D-956E-416B-AA38-937998F60F86}" presName="Name0" presStyleCnt="0">
        <dgm:presLayoutVars>
          <dgm:chMax val="7"/>
          <dgm:chPref val="7"/>
          <dgm:dir/>
        </dgm:presLayoutVars>
      </dgm:prSet>
      <dgm:spPr/>
    </dgm:pt>
    <dgm:pt modelId="{6CCEBF3C-0981-4D97-A6F8-345D65298C7C}" type="pres">
      <dgm:prSet presAssocID="{8124D97D-956E-416B-AA38-937998F60F86}" presName="dot1" presStyleLbl="alignNode1" presStyleIdx="0" presStyleCnt="10"/>
      <dgm:spPr/>
    </dgm:pt>
    <dgm:pt modelId="{D220F1D6-E9EF-4D65-9FF3-4562D55AF168}" type="pres">
      <dgm:prSet presAssocID="{8124D97D-956E-416B-AA38-937998F60F86}" presName="dot2" presStyleLbl="alignNode1" presStyleIdx="1" presStyleCnt="10"/>
      <dgm:spPr/>
    </dgm:pt>
    <dgm:pt modelId="{AA35BEA0-BABD-43EE-8BA3-B76FCB48D926}" type="pres">
      <dgm:prSet presAssocID="{8124D97D-956E-416B-AA38-937998F60F86}" presName="dot3" presStyleLbl="alignNode1" presStyleIdx="2" presStyleCnt="10"/>
      <dgm:spPr/>
    </dgm:pt>
    <dgm:pt modelId="{8E2F1E26-A821-4A07-90BD-7D758FF4D088}" type="pres">
      <dgm:prSet presAssocID="{8124D97D-956E-416B-AA38-937998F60F86}" presName="dotArrow1" presStyleLbl="alignNode1" presStyleIdx="3" presStyleCnt="10"/>
      <dgm:spPr/>
    </dgm:pt>
    <dgm:pt modelId="{1E933D8F-FA78-4741-A7F9-7008E4250E34}" type="pres">
      <dgm:prSet presAssocID="{8124D97D-956E-416B-AA38-937998F60F86}" presName="dotArrow2" presStyleLbl="alignNode1" presStyleIdx="4" presStyleCnt="10"/>
      <dgm:spPr/>
    </dgm:pt>
    <dgm:pt modelId="{C484582C-7F2C-45DB-A975-02DA08278B1C}" type="pres">
      <dgm:prSet presAssocID="{8124D97D-956E-416B-AA38-937998F60F86}" presName="dotArrow3" presStyleLbl="alignNode1" presStyleIdx="5" presStyleCnt="10"/>
      <dgm:spPr/>
    </dgm:pt>
    <dgm:pt modelId="{6201DBE1-4485-41C6-AA80-172B82912660}" type="pres">
      <dgm:prSet presAssocID="{8124D97D-956E-416B-AA38-937998F60F86}" presName="dotArrow4" presStyleLbl="alignNode1" presStyleIdx="6" presStyleCnt="10"/>
      <dgm:spPr/>
    </dgm:pt>
    <dgm:pt modelId="{AE53DAD7-4475-42CB-AA25-381679E6096A}" type="pres">
      <dgm:prSet presAssocID="{8124D97D-956E-416B-AA38-937998F60F86}" presName="dotArrow5" presStyleLbl="alignNode1" presStyleIdx="7" presStyleCnt="10"/>
      <dgm:spPr/>
    </dgm:pt>
    <dgm:pt modelId="{B7F6DF54-D64B-4674-9289-F461A13BFFF0}" type="pres">
      <dgm:prSet presAssocID="{8124D97D-956E-416B-AA38-937998F60F86}" presName="dotArrow6" presStyleLbl="alignNode1" presStyleIdx="8" presStyleCnt="10"/>
      <dgm:spPr/>
    </dgm:pt>
    <dgm:pt modelId="{96AFDF8F-35C8-4BE9-9770-269879363C76}" type="pres">
      <dgm:prSet presAssocID="{8124D97D-956E-416B-AA38-937998F60F86}" presName="dotArrow7" presStyleLbl="alignNode1" presStyleIdx="9" presStyleCnt="10"/>
      <dgm:spPr/>
    </dgm:pt>
    <dgm:pt modelId="{C7F45A2A-F654-429E-BDA3-727BE3B9B162}" type="pres">
      <dgm:prSet presAssocID="{E3886ED5-F6DF-4C49-97CE-2A296DCA6DA3}" presName="parTx1" presStyleLbl="node1" presStyleIdx="0" presStyleCnt="2"/>
      <dgm:spPr/>
    </dgm:pt>
    <dgm:pt modelId="{D06BA21A-C9C9-454E-A9F8-139D9A282553}" type="pres">
      <dgm:prSet presAssocID="{FC6B41A5-2504-4D1B-870C-841EF276E6AD}" presName="picture1" presStyleCnt="0"/>
      <dgm:spPr/>
    </dgm:pt>
    <dgm:pt modelId="{2645FE3B-8728-4BAB-91E8-033A904A17C8}" type="pres">
      <dgm:prSet presAssocID="{FC6B41A5-2504-4D1B-870C-841EF276E6AD}" presName="imageRepeatNode" presStyleLbl="fgImgPlace1" presStyleIdx="0" presStyleCnt="2" custLinFactNeighborX="-3426" custLinFactNeighborY="159"/>
      <dgm:spPr/>
    </dgm:pt>
    <dgm:pt modelId="{EA00FFDF-E632-4E8C-A723-E710BF2CE368}" type="pres">
      <dgm:prSet presAssocID="{B6469668-E9A2-4F82-AA1A-EB0475A8D0D4}" presName="parTx2" presStyleLbl="node1" presStyleIdx="1" presStyleCnt="2"/>
      <dgm:spPr/>
    </dgm:pt>
    <dgm:pt modelId="{2DE627C6-E7B4-444F-8996-BA2C4F84B264}" type="pres">
      <dgm:prSet presAssocID="{C25C2D85-5DB0-40B2-8B3A-2D0BD706987D}" presName="picture2" presStyleCnt="0"/>
      <dgm:spPr/>
    </dgm:pt>
    <dgm:pt modelId="{0EBF98B6-A900-4367-9D60-6D12CE1B03A2}" type="pres">
      <dgm:prSet presAssocID="{C25C2D85-5DB0-40B2-8B3A-2D0BD706987D}" presName="imageRepeatNode" presStyleLbl="fgImgPlace1" presStyleIdx="1" presStyleCnt="2"/>
      <dgm:spPr/>
    </dgm:pt>
  </dgm:ptLst>
  <dgm:cxnLst>
    <dgm:cxn modelId="{40A51327-1D61-49C9-8E6C-CC575D1BDBA3}" srcId="{8124D97D-956E-416B-AA38-937998F60F86}" destId="{B6469668-E9A2-4F82-AA1A-EB0475A8D0D4}" srcOrd="1" destOrd="0" parTransId="{1EBCD016-EF31-41B1-87A0-1C85A57F3C4D}" sibTransId="{C25C2D85-5DB0-40B2-8B3A-2D0BD706987D}"/>
    <dgm:cxn modelId="{0B45E733-3D5D-4372-957E-E65C68F0F740}" srcId="{8124D97D-956E-416B-AA38-937998F60F86}" destId="{E3886ED5-F6DF-4C49-97CE-2A296DCA6DA3}" srcOrd="0" destOrd="0" parTransId="{B0BC9DCB-3E8F-4F22-A31E-7B1ACD4C71C8}" sibTransId="{FC6B41A5-2504-4D1B-870C-841EF276E6AD}"/>
    <dgm:cxn modelId="{84B26139-39CE-47DA-9265-02C19D6DF81B}" type="presOf" srcId="{B6469668-E9A2-4F82-AA1A-EB0475A8D0D4}" destId="{EA00FFDF-E632-4E8C-A723-E710BF2CE368}" srcOrd="0" destOrd="0" presId="urn:microsoft.com/office/officeart/2008/layout/AscendingPictureAccentProcess"/>
    <dgm:cxn modelId="{D965463C-7229-4F63-8D18-D285E821F480}" type="presOf" srcId="{8124D97D-956E-416B-AA38-937998F60F86}" destId="{EF2F3E09-6CA7-4B75-84E0-9FC4A7D13B2C}" srcOrd="0" destOrd="0" presId="urn:microsoft.com/office/officeart/2008/layout/AscendingPictureAccentProcess"/>
    <dgm:cxn modelId="{3326F47C-9E7C-4804-9964-A9633D602EE8}" type="presOf" srcId="{C25C2D85-5DB0-40B2-8B3A-2D0BD706987D}" destId="{0EBF98B6-A900-4367-9D60-6D12CE1B03A2}" srcOrd="0" destOrd="0" presId="urn:microsoft.com/office/officeart/2008/layout/AscendingPictureAccentProcess"/>
    <dgm:cxn modelId="{9844EB98-B24E-4DD2-B006-885D461BC71C}" type="presOf" srcId="{FC6B41A5-2504-4D1B-870C-841EF276E6AD}" destId="{2645FE3B-8728-4BAB-91E8-033A904A17C8}" srcOrd="0" destOrd="0" presId="urn:microsoft.com/office/officeart/2008/layout/AscendingPictureAccentProcess"/>
    <dgm:cxn modelId="{B12347E5-4300-43B3-BFB9-44A5A16A301A}" type="presOf" srcId="{E3886ED5-F6DF-4C49-97CE-2A296DCA6DA3}" destId="{C7F45A2A-F654-429E-BDA3-727BE3B9B162}" srcOrd="0" destOrd="0" presId="urn:microsoft.com/office/officeart/2008/layout/AscendingPictureAccentProcess"/>
    <dgm:cxn modelId="{3FA63A38-5A8B-4843-B1B3-B665DA4ED780}" type="presParOf" srcId="{EF2F3E09-6CA7-4B75-84E0-9FC4A7D13B2C}" destId="{6CCEBF3C-0981-4D97-A6F8-345D65298C7C}" srcOrd="0" destOrd="0" presId="urn:microsoft.com/office/officeart/2008/layout/AscendingPictureAccentProcess"/>
    <dgm:cxn modelId="{1368DDCF-A71E-44A4-A0C4-1ABC607A374D}" type="presParOf" srcId="{EF2F3E09-6CA7-4B75-84E0-9FC4A7D13B2C}" destId="{D220F1D6-E9EF-4D65-9FF3-4562D55AF168}" srcOrd="1" destOrd="0" presId="urn:microsoft.com/office/officeart/2008/layout/AscendingPictureAccentProcess"/>
    <dgm:cxn modelId="{4D2B225D-3121-4C9B-800E-97BDB0E5460F}" type="presParOf" srcId="{EF2F3E09-6CA7-4B75-84E0-9FC4A7D13B2C}" destId="{AA35BEA0-BABD-43EE-8BA3-B76FCB48D926}" srcOrd="2" destOrd="0" presId="urn:microsoft.com/office/officeart/2008/layout/AscendingPictureAccentProcess"/>
    <dgm:cxn modelId="{B5DBBA9D-2EF6-44AC-B5A5-FF29BD93307F}" type="presParOf" srcId="{EF2F3E09-6CA7-4B75-84E0-9FC4A7D13B2C}" destId="{8E2F1E26-A821-4A07-90BD-7D758FF4D088}" srcOrd="3" destOrd="0" presId="urn:microsoft.com/office/officeart/2008/layout/AscendingPictureAccentProcess"/>
    <dgm:cxn modelId="{41F209BF-8AA9-443F-97FB-A8E6518174C2}" type="presParOf" srcId="{EF2F3E09-6CA7-4B75-84E0-9FC4A7D13B2C}" destId="{1E933D8F-FA78-4741-A7F9-7008E4250E34}" srcOrd="4" destOrd="0" presId="urn:microsoft.com/office/officeart/2008/layout/AscendingPictureAccentProcess"/>
    <dgm:cxn modelId="{69E8BB0F-2C44-452C-B802-A45243435B46}" type="presParOf" srcId="{EF2F3E09-6CA7-4B75-84E0-9FC4A7D13B2C}" destId="{C484582C-7F2C-45DB-A975-02DA08278B1C}" srcOrd="5" destOrd="0" presId="urn:microsoft.com/office/officeart/2008/layout/AscendingPictureAccentProcess"/>
    <dgm:cxn modelId="{9A246408-8E27-4239-BDF4-0F28AAEF59B3}" type="presParOf" srcId="{EF2F3E09-6CA7-4B75-84E0-9FC4A7D13B2C}" destId="{6201DBE1-4485-41C6-AA80-172B82912660}" srcOrd="6" destOrd="0" presId="urn:microsoft.com/office/officeart/2008/layout/AscendingPictureAccentProcess"/>
    <dgm:cxn modelId="{E51915C0-E273-47CE-B5B6-AAC2C6BD7E79}" type="presParOf" srcId="{EF2F3E09-6CA7-4B75-84E0-9FC4A7D13B2C}" destId="{AE53DAD7-4475-42CB-AA25-381679E6096A}" srcOrd="7" destOrd="0" presId="urn:microsoft.com/office/officeart/2008/layout/AscendingPictureAccentProcess"/>
    <dgm:cxn modelId="{91721077-9F44-4B74-878E-92D62791EB15}" type="presParOf" srcId="{EF2F3E09-6CA7-4B75-84E0-9FC4A7D13B2C}" destId="{B7F6DF54-D64B-4674-9289-F461A13BFFF0}" srcOrd="8" destOrd="0" presId="urn:microsoft.com/office/officeart/2008/layout/AscendingPictureAccentProcess"/>
    <dgm:cxn modelId="{2090A723-E63D-44F1-A30D-0DAA8C782D72}" type="presParOf" srcId="{EF2F3E09-6CA7-4B75-84E0-9FC4A7D13B2C}" destId="{96AFDF8F-35C8-4BE9-9770-269879363C76}" srcOrd="9" destOrd="0" presId="urn:microsoft.com/office/officeart/2008/layout/AscendingPictureAccentProcess"/>
    <dgm:cxn modelId="{693B6FC7-BC3A-4A7B-AFCC-06A4B64533AA}" type="presParOf" srcId="{EF2F3E09-6CA7-4B75-84E0-9FC4A7D13B2C}" destId="{C7F45A2A-F654-429E-BDA3-727BE3B9B162}" srcOrd="10" destOrd="0" presId="urn:microsoft.com/office/officeart/2008/layout/AscendingPictureAccentProcess"/>
    <dgm:cxn modelId="{C4175744-C83D-44F2-B468-3CF52EEDBC29}" type="presParOf" srcId="{EF2F3E09-6CA7-4B75-84E0-9FC4A7D13B2C}" destId="{D06BA21A-C9C9-454E-A9F8-139D9A282553}" srcOrd="11" destOrd="0" presId="urn:microsoft.com/office/officeart/2008/layout/AscendingPictureAccentProcess"/>
    <dgm:cxn modelId="{52E3E274-B217-4BC7-BDD9-45504CF170CA}" type="presParOf" srcId="{D06BA21A-C9C9-454E-A9F8-139D9A282553}" destId="{2645FE3B-8728-4BAB-91E8-033A904A17C8}" srcOrd="0" destOrd="0" presId="urn:microsoft.com/office/officeart/2008/layout/AscendingPictureAccentProcess"/>
    <dgm:cxn modelId="{D3E34BEB-A20F-49EB-83CC-62AE50B1F14C}" type="presParOf" srcId="{EF2F3E09-6CA7-4B75-84E0-9FC4A7D13B2C}" destId="{EA00FFDF-E632-4E8C-A723-E710BF2CE368}" srcOrd="12" destOrd="0" presId="urn:microsoft.com/office/officeart/2008/layout/AscendingPictureAccentProcess"/>
    <dgm:cxn modelId="{9E6C31E0-B0FA-4049-95DC-1D467B5B16ED}" type="presParOf" srcId="{EF2F3E09-6CA7-4B75-84E0-9FC4A7D13B2C}" destId="{2DE627C6-E7B4-444F-8996-BA2C4F84B264}" srcOrd="13" destOrd="0" presId="urn:microsoft.com/office/officeart/2008/layout/AscendingPictureAccentProcess"/>
    <dgm:cxn modelId="{2F4151DB-9161-4F72-98E3-76AB9AF2B38C}" type="presParOf" srcId="{2DE627C6-E7B4-444F-8996-BA2C4F84B264}" destId="{0EBF98B6-A900-4367-9D60-6D12CE1B03A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08A14-BBE3-41D8-9E3E-82A9176AC33C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20581DF0-7CDD-4B54-9F57-5377B2D3FDCD}">
      <dgm:prSet phldrT="[Texto]" custT="1"/>
      <dgm:spPr/>
      <dgm:t>
        <a:bodyPr anchor="ctr" anchorCtr="1"/>
        <a:lstStyle/>
        <a:p>
          <a:r>
            <a:rPr lang="es-MX" sz="1900" dirty="0">
              <a:latin typeface="+mj-lt"/>
            </a:rPr>
            <a:t>Cargo por congestión, ej. </a:t>
          </a:r>
          <a:r>
            <a:rPr lang="es-MX" sz="1900" dirty="0" err="1">
              <a:latin typeface="+mj-lt"/>
            </a:rPr>
            <a:t>Ecozona</a:t>
          </a:r>
          <a:endParaRPr lang="es-MX" sz="1900" dirty="0">
            <a:latin typeface="+mj-lt"/>
          </a:endParaRPr>
        </a:p>
      </dgm:t>
    </dgm:pt>
    <dgm:pt modelId="{1C63005E-4184-4297-A94C-7213CE012280}" type="parTrans" cxnId="{AF394169-956E-46D0-AFC8-D38B5536D85E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45C68326-6538-4DEC-A550-A1D8D5DAA069}" type="sibTrans" cxnId="{AF394169-956E-46D0-AFC8-D38B5536D85E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59C4EDBB-9BE4-4408-9D0B-70F438B6DD8F}">
      <dgm:prSet phldrT="[Texto]" custT="1"/>
      <dgm:spPr/>
      <dgm:t>
        <a:bodyPr anchor="ctr" anchorCtr="1"/>
        <a:lstStyle/>
        <a:p>
          <a:r>
            <a:rPr lang="es-MX" sz="1900" dirty="0">
              <a:latin typeface="+mj-lt"/>
            </a:rPr>
            <a:t>Impuesto vehicular ej. Pago por tenencia, impuesto sobre vehículos nuevos </a:t>
          </a:r>
        </a:p>
      </dgm:t>
    </dgm:pt>
    <dgm:pt modelId="{61FE0D55-D8F6-4E6A-B366-2561D3C773AD}" type="parTrans" cxnId="{D6CFDB6A-213B-47DA-9CFF-05AD3FB97DB0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7DA45326-332D-4BFD-9161-3782BBEE2528}" type="sibTrans" cxnId="{D6CFDB6A-213B-47DA-9CFF-05AD3FB97DB0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7D0973B7-1800-4BD3-8951-18A12084FCB2}">
      <dgm:prSet phldrT="[Texto]" custT="1"/>
      <dgm:spPr/>
      <dgm:t>
        <a:bodyPr anchor="ctr" anchorCtr="1"/>
        <a:lstStyle/>
        <a:p>
          <a:r>
            <a:rPr lang="es-MX" sz="1900" dirty="0">
              <a:latin typeface="+mj-lt"/>
            </a:rPr>
            <a:t>Impuesto o cargo a efluentes ej. Descargas directa a un cuerpo de agua</a:t>
          </a:r>
        </a:p>
      </dgm:t>
    </dgm:pt>
    <dgm:pt modelId="{60D84E58-CF9B-499C-843C-EE1146C79F81}" type="parTrans" cxnId="{D5944BDD-6957-4FED-B2F1-D72B99D81B31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BAF70F5F-C819-4627-A4F0-24DA8D1CD214}" type="sibTrans" cxnId="{D5944BDD-6957-4FED-B2F1-D72B99D81B31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0CADDC83-195C-4EFC-8E90-743A7440E31A}">
      <dgm:prSet phldrT="[Texto]" custT="1"/>
      <dgm:spPr/>
      <dgm:t>
        <a:bodyPr anchor="ctr" anchorCtr="1"/>
        <a:lstStyle/>
        <a:p>
          <a:r>
            <a:rPr lang="es-MX" sz="1900" dirty="0">
              <a:latin typeface="+mj-lt"/>
            </a:rPr>
            <a:t>Impuesto o cargo a residuos sólidos urbanos: Aplica por peso</a:t>
          </a:r>
        </a:p>
      </dgm:t>
    </dgm:pt>
    <dgm:pt modelId="{A0AA5FF6-B085-4657-95A7-8BFB061ED56F}" type="parTrans" cxnId="{29D77761-8593-4DEF-9CA0-245E51F661A7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598A46DF-E8C6-40EB-A662-F7878A48ECE6}" type="sibTrans" cxnId="{29D77761-8593-4DEF-9CA0-245E51F661A7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B5BD3191-C07A-44D9-B74D-54CAD68915A1}" type="pres">
      <dgm:prSet presAssocID="{EDD08A14-BBE3-41D8-9E3E-82A9176AC33C}" presName="Name0" presStyleCnt="0">
        <dgm:presLayoutVars>
          <dgm:dir/>
          <dgm:resizeHandles val="exact"/>
        </dgm:presLayoutVars>
      </dgm:prSet>
      <dgm:spPr/>
    </dgm:pt>
    <dgm:pt modelId="{9EFF0FC7-A70A-4CFB-8EA5-F549C00733A1}" type="pres">
      <dgm:prSet presAssocID="{EDD08A14-BBE3-41D8-9E3E-82A9176AC33C}" presName="bkgdShp" presStyleLbl="alignAccFollowNode1" presStyleIdx="0" presStyleCnt="1" custLinFactNeighborY="-17160"/>
      <dgm:spPr/>
    </dgm:pt>
    <dgm:pt modelId="{CFA4DB37-4A9C-4303-ADA2-80010CE47BA2}" type="pres">
      <dgm:prSet presAssocID="{EDD08A14-BBE3-41D8-9E3E-82A9176AC33C}" presName="linComp" presStyleCnt="0"/>
      <dgm:spPr/>
    </dgm:pt>
    <dgm:pt modelId="{064ED646-83A4-4152-B6B4-FDACE304A1EF}" type="pres">
      <dgm:prSet presAssocID="{20581DF0-7CDD-4B54-9F57-5377B2D3FDCD}" presName="compNode" presStyleCnt="0"/>
      <dgm:spPr/>
    </dgm:pt>
    <dgm:pt modelId="{77F16041-0E27-4C28-8802-29D10633C962}" type="pres">
      <dgm:prSet presAssocID="{20581DF0-7CDD-4B54-9F57-5377B2D3FDCD}" presName="node" presStyleLbl="node1" presStyleIdx="0" presStyleCnt="4">
        <dgm:presLayoutVars>
          <dgm:bulletEnabled val="1"/>
        </dgm:presLayoutVars>
      </dgm:prSet>
      <dgm:spPr/>
    </dgm:pt>
    <dgm:pt modelId="{EB43C394-9D3E-43D2-BB02-F7A1A6596B2E}" type="pres">
      <dgm:prSet presAssocID="{20581DF0-7CDD-4B54-9F57-5377B2D3FDCD}" presName="invisiNode" presStyleLbl="node1" presStyleIdx="0" presStyleCnt="4"/>
      <dgm:spPr/>
    </dgm:pt>
    <dgm:pt modelId="{8AFACB9F-1146-46A2-9CFB-316C862FC416}" type="pres">
      <dgm:prSet presAssocID="{20581DF0-7CDD-4B54-9F57-5377B2D3FDCD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B3FD45E2-4419-4E33-B3C4-3D845F4D3066}" type="pres">
      <dgm:prSet presAssocID="{45C68326-6538-4DEC-A550-A1D8D5DAA069}" presName="sibTrans" presStyleLbl="sibTrans2D1" presStyleIdx="0" presStyleCnt="0"/>
      <dgm:spPr/>
    </dgm:pt>
    <dgm:pt modelId="{5ABAC10E-2DC7-43B2-A158-B5225D20E52F}" type="pres">
      <dgm:prSet presAssocID="{59C4EDBB-9BE4-4408-9D0B-70F438B6DD8F}" presName="compNode" presStyleCnt="0"/>
      <dgm:spPr/>
    </dgm:pt>
    <dgm:pt modelId="{9A7E40F2-A7E4-4D9D-9ECE-73E28D596420}" type="pres">
      <dgm:prSet presAssocID="{59C4EDBB-9BE4-4408-9D0B-70F438B6DD8F}" presName="node" presStyleLbl="node1" presStyleIdx="1" presStyleCnt="4">
        <dgm:presLayoutVars>
          <dgm:bulletEnabled val="1"/>
        </dgm:presLayoutVars>
      </dgm:prSet>
      <dgm:spPr/>
    </dgm:pt>
    <dgm:pt modelId="{1C48D15C-B660-46B4-A2D6-B3F78185AF90}" type="pres">
      <dgm:prSet presAssocID="{59C4EDBB-9BE4-4408-9D0B-70F438B6DD8F}" presName="invisiNode" presStyleLbl="node1" presStyleIdx="1" presStyleCnt="4"/>
      <dgm:spPr/>
    </dgm:pt>
    <dgm:pt modelId="{F0A49ADA-8178-4FB0-8E53-0A373C5EF67A}" type="pres">
      <dgm:prSet presAssocID="{59C4EDBB-9BE4-4408-9D0B-70F438B6DD8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65466C-E225-448A-A2DB-D4558B066D91}" type="pres">
      <dgm:prSet presAssocID="{7DA45326-332D-4BFD-9161-3782BBEE2528}" presName="sibTrans" presStyleLbl="sibTrans2D1" presStyleIdx="0" presStyleCnt="0"/>
      <dgm:spPr/>
    </dgm:pt>
    <dgm:pt modelId="{630A8AC6-3F72-4084-834F-EDC01478211C}" type="pres">
      <dgm:prSet presAssocID="{7D0973B7-1800-4BD3-8951-18A12084FCB2}" presName="compNode" presStyleCnt="0"/>
      <dgm:spPr/>
    </dgm:pt>
    <dgm:pt modelId="{C937861B-6587-4502-96F6-70D63EDF8BE1}" type="pres">
      <dgm:prSet presAssocID="{7D0973B7-1800-4BD3-8951-18A12084FCB2}" presName="node" presStyleLbl="node1" presStyleIdx="2" presStyleCnt="4">
        <dgm:presLayoutVars>
          <dgm:bulletEnabled val="1"/>
        </dgm:presLayoutVars>
      </dgm:prSet>
      <dgm:spPr/>
    </dgm:pt>
    <dgm:pt modelId="{5162CE5C-3C64-4792-B7D0-0445623DAB9F}" type="pres">
      <dgm:prSet presAssocID="{7D0973B7-1800-4BD3-8951-18A12084FCB2}" presName="invisiNode" presStyleLbl="node1" presStyleIdx="2" presStyleCnt="4"/>
      <dgm:spPr/>
    </dgm:pt>
    <dgm:pt modelId="{91E996B8-F180-4B55-9B52-162B62291265}" type="pres">
      <dgm:prSet presAssocID="{7D0973B7-1800-4BD3-8951-18A12084FCB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9A1778A9-08B7-408E-A865-C928C5F84170}" type="pres">
      <dgm:prSet presAssocID="{BAF70F5F-C819-4627-A4F0-24DA8D1CD214}" presName="sibTrans" presStyleLbl="sibTrans2D1" presStyleIdx="0" presStyleCnt="0"/>
      <dgm:spPr/>
    </dgm:pt>
    <dgm:pt modelId="{95D6F5D0-D022-475C-AF3B-84415387D288}" type="pres">
      <dgm:prSet presAssocID="{0CADDC83-195C-4EFC-8E90-743A7440E31A}" presName="compNode" presStyleCnt="0"/>
      <dgm:spPr/>
    </dgm:pt>
    <dgm:pt modelId="{1A976FD7-9F70-49C4-AF37-FF07170A0931}" type="pres">
      <dgm:prSet presAssocID="{0CADDC83-195C-4EFC-8E90-743A7440E31A}" presName="node" presStyleLbl="node1" presStyleIdx="3" presStyleCnt="4">
        <dgm:presLayoutVars>
          <dgm:bulletEnabled val="1"/>
        </dgm:presLayoutVars>
      </dgm:prSet>
      <dgm:spPr/>
    </dgm:pt>
    <dgm:pt modelId="{CBBAE4F6-DE97-485D-9AE6-146382052EF9}" type="pres">
      <dgm:prSet presAssocID="{0CADDC83-195C-4EFC-8E90-743A7440E31A}" presName="invisiNode" presStyleLbl="node1" presStyleIdx="3" presStyleCnt="4"/>
      <dgm:spPr/>
    </dgm:pt>
    <dgm:pt modelId="{40C15841-01F4-44AF-AA27-32D2F4F0DE78}" type="pres">
      <dgm:prSet presAssocID="{0CADDC83-195C-4EFC-8E90-743A7440E31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85A19B0C-0AC5-4E23-B6A2-D02C0FCD3745}" type="presOf" srcId="{7D0973B7-1800-4BD3-8951-18A12084FCB2}" destId="{C937861B-6587-4502-96F6-70D63EDF8BE1}" srcOrd="0" destOrd="0" presId="urn:microsoft.com/office/officeart/2005/8/layout/pList2"/>
    <dgm:cxn modelId="{CDF52921-6F0A-4B85-A5A3-2841ED6392A8}" type="presOf" srcId="{59C4EDBB-9BE4-4408-9D0B-70F438B6DD8F}" destId="{9A7E40F2-A7E4-4D9D-9ECE-73E28D596420}" srcOrd="0" destOrd="0" presId="urn:microsoft.com/office/officeart/2005/8/layout/pList2"/>
    <dgm:cxn modelId="{2C51AF28-2B09-410F-8592-89A27FEE6EDE}" type="presOf" srcId="{20581DF0-7CDD-4B54-9F57-5377B2D3FDCD}" destId="{77F16041-0E27-4C28-8802-29D10633C962}" srcOrd="0" destOrd="0" presId="urn:microsoft.com/office/officeart/2005/8/layout/pList2"/>
    <dgm:cxn modelId="{29D77761-8593-4DEF-9CA0-245E51F661A7}" srcId="{EDD08A14-BBE3-41D8-9E3E-82A9176AC33C}" destId="{0CADDC83-195C-4EFC-8E90-743A7440E31A}" srcOrd="3" destOrd="0" parTransId="{A0AA5FF6-B085-4657-95A7-8BFB061ED56F}" sibTransId="{598A46DF-E8C6-40EB-A662-F7878A48ECE6}"/>
    <dgm:cxn modelId="{AF394169-956E-46D0-AFC8-D38B5536D85E}" srcId="{EDD08A14-BBE3-41D8-9E3E-82A9176AC33C}" destId="{20581DF0-7CDD-4B54-9F57-5377B2D3FDCD}" srcOrd="0" destOrd="0" parTransId="{1C63005E-4184-4297-A94C-7213CE012280}" sibTransId="{45C68326-6538-4DEC-A550-A1D8D5DAA069}"/>
    <dgm:cxn modelId="{D6CFDB6A-213B-47DA-9CFF-05AD3FB97DB0}" srcId="{EDD08A14-BBE3-41D8-9E3E-82A9176AC33C}" destId="{59C4EDBB-9BE4-4408-9D0B-70F438B6DD8F}" srcOrd="1" destOrd="0" parTransId="{61FE0D55-D8F6-4E6A-B366-2561D3C773AD}" sibTransId="{7DA45326-332D-4BFD-9161-3782BBEE2528}"/>
    <dgm:cxn modelId="{9097E471-1995-499D-B893-0800D88C2771}" type="presOf" srcId="{BAF70F5F-C819-4627-A4F0-24DA8D1CD214}" destId="{9A1778A9-08B7-408E-A865-C928C5F84170}" srcOrd="0" destOrd="0" presId="urn:microsoft.com/office/officeart/2005/8/layout/pList2"/>
    <dgm:cxn modelId="{34BE8C79-B109-442E-A36E-5B369BE063F1}" type="presOf" srcId="{0CADDC83-195C-4EFC-8E90-743A7440E31A}" destId="{1A976FD7-9F70-49C4-AF37-FF07170A0931}" srcOrd="0" destOrd="0" presId="urn:microsoft.com/office/officeart/2005/8/layout/pList2"/>
    <dgm:cxn modelId="{7966CA90-A36C-4AFD-A272-1402E7932FF0}" type="presOf" srcId="{45C68326-6538-4DEC-A550-A1D8D5DAA069}" destId="{B3FD45E2-4419-4E33-B3C4-3D845F4D3066}" srcOrd="0" destOrd="0" presId="urn:microsoft.com/office/officeart/2005/8/layout/pList2"/>
    <dgm:cxn modelId="{5EA57A98-5277-4FB3-B78B-498604064630}" type="presOf" srcId="{EDD08A14-BBE3-41D8-9E3E-82A9176AC33C}" destId="{B5BD3191-C07A-44D9-B74D-54CAD68915A1}" srcOrd="0" destOrd="0" presId="urn:microsoft.com/office/officeart/2005/8/layout/pList2"/>
    <dgm:cxn modelId="{B4E997B2-98BF-4D9A-96ED-5FD465EB75AD}" type="presOf" srcId="{7DA45326-332D-4BFD-9161-3782BBEE2528}" destId="{B565466C-E225-448A-A2DB-D4558B066D91}" srcOrd="0" destOrd="0" presId="urn:microsoft.com/office/officeart/2005/8/layout/pList2"/>
    <dgm:cxn modelId="{D5944BDD-6957-4FED-B2F1-D72B99D81B31}" srcId="{EDD08A14-BBE3-41D8-9E3E-82A9176AC33C}" destId="{7D0973B7-1800-4BD3-8951-18A12084FCB2}" srcOrd="2" destOrd="0" parTransId="{60D84E58-CF9B-499C-843C-EE1146C79F81}" sibTransId="{BAF70F5F-C819-4627-A4F0-24DA8D1CD214}"/>
    <dgm:cxn modelId="{E38E43FB-9B68-4DE3-B314-4F9A27E9DC02}" type="presParOf" srcId="{B5BD3191-C07A-44D9-B74D-54CAD68915A1}" destId="{9EFF0FC7-A70A-4CFB-8EA5-F549C00733A1}" srcOrd="0" destOrd="0" presId="urn:microsoft.com/office/officeart/2005/8/layout/pList2"/>
    <dgm:cxn modelId="{90B09A77-9C5C-41E3-9632-0768E66A8DAE}" type="presParOf" srcId="{B5BD3191-C07A-44D9-B74D-54CAD68915A1}" destId="{CFA4DB37-4A9C-4303-ADA2-80010CE47BA2}" srcOrd="1" destOrd="0" presId="urn:microsoft.com/office/officeart/2005/8/layout/pList2"/>
    <dgm:cxn modelId="{BEB9DB5E-3B8C-4F07-BA23-182B06F569A9}" type="presParOf" srcId="{CFA4DB37-4A9C-4303-ADA2-80010CE47BA2}" destId="{064ED646-83A4-4152-B6B4-FDACE304A1EF}" srcOrd="0" destOrd="0" presId="urn:microsoft.com/office/officeart/2005/8/layout/pList2"/>
    <dgm:cxn modelId="{CD703EF5-8AE7-4FCC-AAA0-BC3897DE5818}" type="presParOf" srcId="{064ED646-83A4-4152-B6B4-FDACE304A1EF}" destId="{77F16041-0E27-4C28-8802-29D10633C962}" srcOrd="0" destOrd="0" presId="urn:microsoft.com/office/officeart/2005/8/layout/pList2"/>
    <dgm:cxn modelId="{68D83BC9-03A4-4B49-8564-0CB9F4DA7F1B}" type="presParOf" srcId="{064ED646-83A4-4152-B6B4-FDACE304A1EF}" destId="{EB43C394-9D3E-43D2-BB02-F7A1A6596B2E}" srcOrd="1" destOrd="0" presId="urn:microsoft.com/office/officeart/2005/8/layout/pList2"/>
    <dgm:cxn modelId="{05C2330E-B2BC-478E-94DF-1402269D44E8}" type="presParOf" srcId="{064ED646-83A4-4152-B6B4-FDACE304A1EF}" destId="{8AFACB9F-1146-46A2-9CFB-316C862FC416}" srcOrd="2" destOrd="0" presId="urn:microsoft.com/office/officeart/2005/8/layout/pList2"/>
    <dgm:cxn modelId="{07362E54-0ABF-47E6-A84E-3D4469B01196}" type="presParOf" srcId="{CFA4DB37-4A9C-4303-ADA2-80010CE47BA2}" destId="{B3FD45E2-4419-4E33-B3C4-3D845F4D3066}" srcOrd="1" destOrd="0" presId="urn:microsoft.com/office/officeart/2005/8/layout/pList2"/>
    <dgm:cxn modelId="{97746A6B-900C-4D1F-8C29-DEDE8690634A}" type="presParOf" srcId="{CFA4DB37-4A9C-4303-ADA2-80010CE47BA2}" destId="{5ABAC10E-2DC7-43B2-A158-B5225D20E52F}" srcOrd="2" destOrd="0" presId="urn:microsoft.com/office/officeart/2005/8/layout/pList2"/>
    <dgm:cxn modelId="{0E87288C-2824-4291-BBAA-4D01128F04E0}" type="presParOf" srcId="{5ABAC10E-2DC7-43B2-A158-B5225D20E52F}" destId="{9A7E40F2-A7E4-4D9D-9ECE-73E28D596420}" srcOrd="0" destOrd="0" presId="urn:microsoft.com/office/officeart/2005/8/layout/pList2"/>
    <dgm:cxn modelId="{E8C9C791-8927-499D-8B9C-9D2787A477EE}" type="presParOf" srcId="{5ABAC10E-2DC7-43B2-A158-B5225D20E52F}" destId="{1C48D15C-B660-46B4-A2D6-B3F78185AF90}" srcOrd="1" destOrd="0" presId="urn:microsoft.com/office/officeart/2005/8/layout/pList2"/>
    <dgm:cxn modelId="{BCCF2945-F4C5-4019-AA88-39BA6868FCCD}" type="presParOf" srcId="{5ABAC10E-2DC7-43B2-A158-B5225D20E52F}" destId="{F0A49ADA-8178-4FB0-8E53-0A373C5EF67A}" srcOrd="2" destOrd="0" presId="urn:microsoft.com/office/officeart/2005/8/layout/pList2"/>
    <dgm:cxn modelId="{04DC0A21-0B52-4231-BD1D-813BD32B9C2B}" type="presParOf" srcId="{CFA4DB37-4A9C-4303-ADA2-80010CE47BA2}" destId="{B565466C-E225-448A-A2DB-D4558B066D91}" srcOrd="3" destOrd="0" presId="urn:microsoft.com/office/officeart/2005/8/layout/pList2"/>
    <dgm:cxn modelId="{BC1407B1-A1BE-4499-B7A0-5015F74FEA57}" type="presParOf" srcId="{CFA4DB37-4A9C-4303-ADA2-80010CE47BA2}" destId="{630A8AC6-3F72-4084-834F-EDC01478211C}" srcOrd="4" destOrd="0" presId="urn:microsoft.com/office/officeart/2005/8/layout/pList2"/>
    <dgm:cxn modelId="{A4F06FEC-49FC-49AA-BF17-1B8C27CDA8CC}" type="presParOf" srcId="{630A8AC6-3F72-4084-834F-EDC01478211C}" destId="{C937861B-6587-4502-96F6-70D63EDF8BE1}" srcOrd="0" destOrd="0" presId="urn:microsoft.com/office/officeart/2005/8/layout/pList2"/>
    <dgm:cxn modelId="{FE2303C6-933C-4697-AF2C-143AAB5AADA4}" type="presParOf" srcId="{630A8AC6-3F72-4084-834F-EDC01478211C}" destId="{5162CE5C-3C64-4792-B7D0-0445623DAB9F}" srcOrd="1" destOrd="0" presId="urn:microsoft.com/office/officeart/2005/8/layout/pList2"/>
    <dgm:cxn modelId="{A576053F-04C8-4A9C-A8AA-BAB24625DEA9}" type="presParOf" srcId="{630A8AC6-3F72-4084-834F-EDC01478211C}" destId="{91E996B8-F180-4B55-9B52-162B62291265}" srcOrd="2" destOrd="0" presId="urn:microsoft.com/office/officeart/2005/8/layout/pList2"/>
    <dgm:cxn modelId="{D54DEBCA-7419-4EF4-A97F-65D14D4D8A37}" type="presParOf" srcId="{CFA4DB37-4A9C-4303-ADA2-80010CE47BA2}" destId="{9A1778A9-08B7-408E-A865-C928C5F84170}" srcOrd="5" destOrd="0" presId="urn:microsoft.com/office/officeart/2005/8/layout/pList2"/>
    <dgm:cxn modelId="{E4181D43-D713-4D1A-B872-9C5F91361F0C}" type="presParOf" srcId="{CFA4DB37-4A9C-4303-ADA2-80010CE47BA2}" destId="{95D6F5D0-D022-475C-AF3B-84415387D288}" srcOrd="6" destOrd="0" presId="urn:microsoft.com/office/officeart/2005/8/layout/pList2"/>
    <dgm:cxn modelId="{24331C6D-E33C-4B10-A83A-0CCE663C341A}" type="presParOf" srcId="{95D6F5D0-D022-475C-AF3B-84415387D288}" destId="{1A976FD7-9F70-49C4-AF37-FF07170A0931}" srcOrd="0" destOrd="0" presId="urn:microsoft.com/office/officeart/2005/8/layout/pList2"/>
    <dgm:cxn modelId="{5CC884BD-1FF5-40C9-BFB9-2D635F946369}" type="presParOf" srcId="{95D6F5D0-D022-475C-AF3B-84415387D288}" destId="{CBBAE4F6-DE97-485D-9AE6-146382052EF9}" srcOrd="1" destOrd="0" presId="urn:microsoft.com/office/officeart/2005/8/layout/pList2"/>
    <dgm:cxn modelId="{9A12541E-046C-4060-8390-0BA7529EE755}" type="presParOf" srcId="{95D6F5D0-D022-475C-AF3B-84415387D288}" destId="{40C15841-01F4-44AF-AA27-32D2F4F0DE7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DE146-9AFB-42B4-83A9-312361FC7AF6}" type="doc">
      <dgm:prSet loTypeId="urn:microsoft.com/office/officeart/2005/8/layout/hProcess6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09CB49B9-38C8-4761-BBE8-452B84879256}">
      <dgm:prSet phldrT="[Texto]" custT="1"/>
      <dgm:spPr>
        <a:solidFill>
          <a:srgbClr val="44454A"/>
        </a:solidFill>
      </dgm:spPr>
      <dgm:t>
        <a:bodyPr/>
        <a:lstStyle/>
        <a:p>
          <a:r>
            <a:rPr lang="es-MX" sz="1600" dirty="0"/>
            <a:t>SEP-DIC</a:t>
          </a:r>
        </a:p>
      </dgm:t>
    </dgm:pt>
    <dgm:pt modelId="{73E3F0C6-5A31-42A8-A499-D0B9C0118E92}" type="parTrans" cxnId="{40BA7A66-9C03-4B08-91AD-97A68836E5FB}">
      <dgm:prSet/>
      <dgm:spPr/>
      <dgm:t>
        <a:bodyPr/>
        <a:lstStyle/>
        <a:p>
          <a:endParaRPr lang="es-MX"/>
        </a:p>
      </dgm:t>
    </dgm:pt>
    <dgm:pt modelId="{B99BD8CC-47E1-41FE-9099-EB3D2D5727E4}" type="sibTrans" cxnId="{40BA7A66-9C03-4B08-91AD-97A68836E5FB}">
      <dgm:prSet/>
      <dgm:spPr/>
      <dgm:t>
        <a:bodyPr/>
        <a:lstStyle/>
        <a:p>
          <a:endParaRPr lang="es-MX"/>
        </a:p>
      </dgm:t>
    </dgm:pt>
    <dgm:pt modelId="{C4CF526C-E844-49E6-BA59-92F898F4D357}">
      <dgm:prSet phldrT="[Texto]" custT="1"/>
      <dgm:spPr>
        <a:noFill/>
        <a:ln w="38100">
          <a:solidFill>
            <a:srgbClr val="B40D13">
              <a:alpha val="90000"/>
            </a:srgbClr>
          </a:solidFill>
          <a:prstDash val="lgDash"/>
        </a:ln>
      </dgm:spPr>
      <dgm:t>
        <a:bodyPr/>
        <a:lstStyle/>
        <a:p>
          <a:pPr>
            <a:buNone/>
          </a:pPr>
          <a:r>
            <a:rPr lang="es-MX" sz="950" b="1" dirty="0">
              <a:effectLst/>
            </a:rPr>
            <a:t>DISEÑO TECNOPEDAGÓGICO</a:t>
          </a:r>
        </a:p>
      </dgm:t>
    </dgm:pt>
    <dgm:pt modelId="{066C2EBB-E7D6-4E3A-AFFC-3A2EEB3F737B}" type="parTrans" cxnId="{81045E94-C87F-4D97-85F2-DA002F407B76}">
      <dgm:prSet/>
      <dgm:spPr/>
      <dgm:t>
        <a:bodyPr/>
        <a:lstStyle/>
        <a:p>
          <a:endParaRPr lang="es-MX"/>
        </a:p>
      </dgm:t>
    </dgm:pt>
    <dgm:pt modelId="{AF72E88A-7746-41B5-96F4-B271349347E8}" type="sibTrans" cxnId="{81045E94-C87F-4D97-85F2-DA002F407B76}">
      <dgm:prSet/>
      <dgm:spPr/>
      <dgm:t>
        <a:bodyPr/>
        <a:lstStyle/>
        <a:p>
          <a:endParaRPr lang="es-MX"/>
        </a:p>
      </dgm:t>
    </dgm:pt>
    <dgm:pt modelId="{7F9ECF35-C4AB-4F80-A0DE-7A89D2E58F4F}">
      <dgm:prSet phldrT="[Texto]" custT="1"/>
      <dgm:spPr>
        <a:noFill/>
        <a:ln w="57150">
          <a:solidFill>
            <a:srgbClr val="B40D13">
              <a:alpha val="90000"/>
            </a:srgbClr>
          </a:solidFill>
          <a:prstDash val="dash"/>
        </a:ln>
      </dgm:spPr>
      <dgm:t>
        <a:bodyPr/>
        <a:lstStyle/>
        <a:p>
          <a:r>
            <a:rPr lang="es-MX" sz="1000" b="1" dirty="0">
              <a:effectLst/>
            </a:rPr>
            <a:t>DESARROLLO EN PLATAFORMA VIRTUAL</a:t>
          </a:r>
        </a:p>
      </dgm:t>
    </dgm:pt>
    <dgm:pt modelId="{22FA588C-491E-4A64-9089-7FFC43986877}" type="parTrans" cxnId="{5E9F9A21-5366-4A84-9FAC-C5D1140663D1}">
      <dgm:prSet/>
      <dgm:spPr/>
      <dgm:t>
        <a:bodyPr/>
        <a:lstStyle/>
        <a:p>
          <a:endParaRPr lang="es-MX"/>
        </a:p>
      </dgm:t>
    </dgm:pt>
    <dgm:pt modelId="{0D341645-C5A7-4E9D-B28A-396247B4EFB6}" type="sibTrans" cxnId="{5E9F9A21-5366-4A84-9FAC-C5D1140663D1}">
      <dgm:prSet/>
      <dgm:spPr/>
      <dgm:t>
        <a:bodyPr/>
        <a:lstStyle/>
        <a:p>
          <a:endParaRPr lang="es-MX"/>
        </a:p>
      </dgm:t>
    </dgm:pt>
    <dgm:pt modelId="{10E7997F-0375-4056-A70C-2DD65232D432}">
      <dgm:prSet phldrT="[Texto]"/>
      <dgm:spPr>
        <a:noFill/>
        <a:ln w="57150">
          <a:solidFill>
            <a:srgbClr val="B40D13"/>
          </a:solidFill>
        </a:ln>
      </dgm:spPr>
      <dgm:t>
        <a:bodyPr/>
        <a:lstStyle/>
        <a:p>
          <a:r>
            <a:rPr lang="es-MX" b="1" dirty="0">
              <a:effectLst/>
            </a:rPr>
            <a:t>LANZAMIENTO</a:t>
          </a:r>
        </a:p>
      </dgm:t>
    </dgm:pt>
    <dgm:pt modelId="{84E1B20C-AB12-4FDF-A64F-2A518314BEAC}" type="parTrans" cxnId="{8F58C8D5-316A-4793-94E0-41B9FD4FE6E2}">
      <dgm:prSet/>
      <dgm:spPr/>
      <dgm:t>
        <a:bodyPr/>
        <a:lstStyle/>
        <a:p>
          <a:endParaRPr lang="es-MX"/>
        </a:p>
      </dgm:t>
    </dgm:pt>
    <dgm:pt modelId="{52AA2F62-36EA-4A8D-B5C5-5027A8EAAF19}" type="sibTrans" cxnId="{8F58C8D5-316A-4793-94E0-41B9FD4FE6E2}">
      <dgm:prSet/>
      <dgm:spPr/>
      <dgm:t>
        <a:bodyPr/>
        <a:lstStyle/>
        <a:p>
          <a:endParaRPr lang="es-MX"/>
        </a:p>
      </dgm:t>
    </dgm:pt>
    <dgm:pt modelId="{A7AEE49A-8504-444C-AE4A-B8E3BA6E8EA2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/>
            <a:t>ABRIL </a:t>
          </a:r>
        </a:p>
        <a:p>
          <a:r>
            <a:rPr lang="es-MX" b="1" dirty="0"/>
            <a:t>2021</a:t>
          </a:r>
        </a:p>
      </dgm:t>
    </dgm:pt>
    <dgm:pt modelId="{55DE261B-4B05-4661-BA6A-D4DC2288A98C}" type="sibTrans" cxnId="{9C3EA166-425C-4F64-AFE8-87A84AE5CC8C}">
      <dgm:prSet/>
      <dgm:spPr/>
      <dgm:t>
        <a:bodyPr/>
        <a:lstStyle/>
        <a:p>
          <a:endParaRPr lang="es-MX"/>
        </a:p>
      </dgm:t>
    </dgm:pt>
    <dgm:pt modelId="{8FE87C39-92CA-44AF-ADBE-7406F6126476}" type="parTrans" cxnId="{9C3EA166-425C-4F64-AFE8-87A84AE5CC8C}">
      <dgm:prSet/>
      <dgm:spPr/>
      <dgm:t>
        <a:bodyPr/>
        <a:lstStyle/>
        <a:p>
          <a:endParaRPr lang="es-MX"/>
        </a:p>
      </dgm:t>
    </dgm:pt>
    <dgm:pt modelId="{F5FFEE11-1C9D-4553-92FA-3C77F549941C}">
      <dgm:prSet phldrT="[Texto]"/>
      <dgm:spPr>
        <a:solidFill>
          <a:srgbClr val="44454A"/>
        </a:solidFill>
      </dgm:spPr>
      <dgm:t>
        <a:bodyPr/>
        <a:lstStyle/>
        <a:p>
          <a:r>
            <a:rPr lang="es-MX" dirty="0"/>
            <a:t>ENERO-MARZO</a:t>
          </a:r>
        </a:p>
      </dgm:t>
    </dgm:pt>
    <dgm:pt modelId="{CE11DF2F-104B-4995-9CB8-3080787AA3CD}" type="sibTrans" cxnId="{66639206-6FA5-47E2-B876-E6896F8A0BB2}">
      <dgm:prSet/>
      <dgm:spPr/>
      <dgm:t>
        <a:bodyPr/>
        <a:lstStyle/>
        <a:p>
          <a:endParaRPr lang="es-MX"/>
        </a:p>
      </dgm:t>
    </dgm:pt>
    <dgm:pt modelId="{C51A8541-9A49-4DDE-ABFC-8AA5F9EF7DFD}" type="parTrans" cxnId="{66639206-6FA5-47E2-B876-E6896F8A0BB2}">
      <dgm:prSet/>
      <dgm:spPr/>
      <dgm:t>
        <a:bodyPr/>
        <a:lstStyle/>
        <a:p>
          <a:endParaRPr lang="es-MX"/>
        </a:p>
      </dgm:t>
    </dgm:pt>
    <dgm:pt modelId="{67A6FF9B-3B0B-40CE-B34D-5169316BE2E6}" type="pres">
      <dgm:prSet presAssocID="{CAADE146-9AFB-42B4-83A9-312361FC7AF6}" presName="theList" presStyleCnt="0">
        <dgm:presLayoutVars>
          <dgm:dir/>
          <dgm:animLvl val="lvl"/>
          <dgm:resizeHandles val="exact"/>
        </dgm:presLayoutVars>
      </dgm:prSet>
      <dgm:spPr/>
    </dgm:pt>
    <dgm:pt modelId="{374DC1EE-4758-4C11-B6DC-D83057BA97C8}" type="pres">
      <dgm:prSet presAssocID="{09CB49B9-38C8-4761-BBE8-452B84879256}" presName="compNode" presStyleCnt="0"/>
      <dgm:spPr/>
    </dgm:pt>
    <dgm:pt modelId="{EE01FFAA-2AB3-40EF-AD67-2DFCB6A90314}" type="pres">
      <dgm:prSet presAssocID="{09CB49B9-38C8-4761-BBE8-452B84879256}" presName="noGeometry" presStyleCnt="0"/>
      <dgm:spPr/>
    </dgm:pt>
    <dgm:pt modelId="{BE58D45A-4AB0-4071-98EA-784F16FB4E3C}" type="pres">
      <dgm:prSet presAssocID="{09CB49B9-38C8-4761-BBE8-452B84879256}" presName="childTextVisible" presStyleLbl="bgAccFollowNode1" presStyleIdx="0" presStyleCnt="3">
        <dgm:presLayoutVars>
          <dgm:bulletEnabled val="1"/>
        </dgm:presLayoutVars>
      </dgm:prSet>
      <dgm:spPr/>
    </dgm:pt>
    <dgm:pt modelId="{FB6277FF-08B7-4624-A99A-ADF90D8D2C0E}" type="pres">
      <dgm:prSet presAssocID="{09CB49B9-38C8-4761-BBE8-452B84879256}" presName="childTextHidden" presStyleLbl="bgAccFollowNode1" presStyleIdx="0" presStyleCnt="3"/>
      <dgm:spPr/>
    </dgm:pt>
    <dgm:pt modelId="{5B408292-F487-43A0-BFDC-EB883EC21F42}" type="pres">
      <dgm:prSet presAssocID="{09CB49B9-38C8-4761-BBE8-452B8487925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AA38FDD-E489-41F6-8D68-71C7FD167105}" type="pres">
      <dgm:prSet presAssocID="{09CB49B9-38C8-4761-BBE8-452B84879256}" presName="aSpace" presStyleCnt="0"/>
      <dgm:spPr/>
    </dgm:pt>
    <dgm:pt modelId="{39F3DB80-A438-4574-963A-2F77D37FF247}" type="pres">
      <dgm:prSet presAssocID="{F5FFEE11-1C9D-4553-92FA-3C77F549941C}" presName="compNode" presStyleCnt="0"/>
      <dgm:spPr/>
    </dgm:pt>
    <dgm:pt modelId="{E40E643D-8768-4287-80DD-D8E193567231}" type="pres">
      <dgm:prSet presAssocID="{F5FFEE11-1C9D-4553-92FA-3C77F549941C}" presName="noGeometry" presStyleCnt="0"/>
      <dgm:spPr/>
    </dgm:pt>
    <dgm:pt modelId="{658B2B5D-38E4-4734-A85C-E6391A6A19AB}" type="pres">
      <dgm:prSet presAssocID="{F5FFEE11-1C9D-4553-92FA-3C77F549941C}" presName="childTextVisible" presStyleLbl="bgAccFollowNode1" presStyleIdx="1" presStyleCnt="3">
        <dgm:presLayoutVars>
          <dgm:bulletEnabled val="1"/>
        </dgm:presLayoutVars>
      </dgm:prSet>
      <dgm:spPr/>
    </dgm:pt>
    <dgm:pt modelId="{D29CD627-E291-4A77-A947-14B711409AD1}" type="pres">
      <dgm:prSet presAssocID="{F5FFEE11-1C9D-4553-92FA-3C77F549941C}" presName="childTextHidden" presStyleLbl="bgAccFollowNode1" presStyleIdx="1" presStyleCnt="3"/>
      <dgm:spPr/>
    </dgm:pt>
    <dgm:pt modelId="{7FC6958E-DB53-4559-AD14-FE99A379D09E}" type="pres">
      <dgm:prSet presAssocID="{F5FFEE11-1C9D-4553-92FA-3C77F54994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3D9AC1-3CFB-48C1-93E1-8723E4D1A4C2}" type="pres">
      <dgm:prSet presAssocID="{F5FFEE11-1C9D-4553-92FA-3C77F549941C}" presName="aSpace" presStyleCnt="0"/>
      <dgm:spPr/>
    </dgm:pt>
    <dgm:pt modelId="{AA8EF187-1D1C-49C5-A9B7-D31AF6D54962}" type="pres">
      <dgm:prSet presAssocID="{A7AEE49A-8504-444C-AE4A-B8E3BA6E8EA2}" presName="compNode" presStyleCnt="0"/>
      <dgm:spPr/>
    </dgm:pt>
    <dgm:pt modelId="{56DD5EBF-AFC4-49D5-9718-2CF8CC6300C9}" type="pres">
      <dgm:prSet presAssocID="{A7AEE49A-8504-444C-AE4A-B8E3BA6E8EA2}" presName="noGeometry" presStyleCnt="0"/>
      <dgm:spPr/>
    </dgm:pt>
    <dgm:pt modelId="{F68BC8FA-FD65-43FF-A384-A8114D8C7758}" type="pres">
      <dgm:prSet presAssocID="{A7AEE49A-8504-444C-AE4A-B8E3BA6E8EA2}" presName="childTextVisible" presStyleLbl="bgAccFollowNode1" presStyleIdx="2" presStyleCnt="3">
        <dgm:presLayoutVars>
          <dgm:bulletEnabled val="1"/>
        </dgm:presLayoutVars>
      </dgm:prSet>
      <dgm:spPr/>
    </dgm:pt>
    <dgm:pt modelId="{B8490C7A-CAB4-4EEF-8202-F2D5D9A9FB2D}" type="pres">
      <dgm:prSet presAssocID="{A7AEE49A-8504-444C-AE4A-B8E3BA6E8EA2}" presName="childTextHidden" presStyleLbl="bgAccFollowNode1" presStyleIdx="2" presStyleCnt="3"/>
      <dgm:spPr/>
    </dgm:pt>
    <dgm:pt modelId="{4F2D4046-0A4E-4295-9BCA-BA6F86339636}" type="pres">
      <dgm:prSet presAssocID="{A7AEE49A-8504-444C-AE4A-B8E3BA6E8EA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6639206-6FA5-47E2-B876-E6896F8A0BB2}" srcId="{CAADE146-9AFB-42B4-83A9-312361FC7AF6}" destId="{F5FFEE11-1C9D-4553-92FA-3C77F549941C}" srcOrd="1" destOrd="0" parTransId="{C51A8541-9A49-4DDE-ABFC-8AA5F9EF7DFD}" sibTransId="{CE11DF2F-104B-4995-9CB8-3080787AA3CD}"/>
    <dgm:cxn modelId="{F14DC308-7CA6-469D-A455-CD57D1F44885}" type="presOf" srcId="{09CB49B9-38C8-4761-BBE8-452B84879256}" destId="{5B408292-F487-43A0-BFDC-EB883EC21F42}" srcOrd="0" destOrd="0" presId="urn:microsoft.com/office/officeart/2005/8/layout/hProcess6"/>
    <dgm:cxn modelId="{5B1AF41E-9A64-4E03-B45F-AF65A9F633DA}" type="presOf" srcId="{CAADE146-9AFB-42B4-83A9-312361FC7AF6}" destId="{67A6FF9B-3B0B-40CE-B34D-5169316BE2E6}" srcOrd="0" destOrd="0" presId="urn:microsoft.com/office/officeart/2005/8/layout/hProcess6"/>
    <dgm:cxn modelId="{5E9F9A21-5366-4A84-9FAC-C5D1140663D1}" srcId="{F5FFEE11-1C9D-4553-92FA-3C77F549941C}" destId="{7F9ECF35-C4AB-4F80-A0DE-7A89D2E58F4F}" srcOrd="0" destOrd="0" parTransId="{22FA588C-491E-4A64-9089-7FFC43986877}" sibTransId="{0D341645-C5A7-4E9D-B28A-396247B4EFB6}"/>
    <dgm:cxn modelId="{B37A0B26-7578-496F-B43B-CABE27A339CB}" type="presOf" srcId="{A7AEE49A-8504-444C-AE4A-B8E3BA6E8EA2}" destId="{4F2D4046-0A4E-4295-9BCA-BA6F86339636}" srcOrd="0" destOrd="0" presId="urn:microsoft.com/office/officeart/2005/8/layout/hProcess6"/>
    <dgm:cxn modelId="{DA216F65-66AC-49EB-BEFE-1A97536D870C}" type="presOf" srcId="{C4CF526C-E844-49E6-BA59-92F898F4D357}" destId="{FB6277FF-08B7-4624-A99A-ADF90D8D2C0E}" srcOrd="1" destOrd="0" presId="urn:microsoft.com/office/officeart/2005/8/layout/hProcess6"/>
    <dgm:cxn modelId="{40BA7A66-9C03-4B08-91AD-97A68836E5FB}" srcId="{CAADE146-9AFB-42B4-83A9-312361FC7AF6}" destId="{09CB49B9-38C8-4761-BBE8-452B84879256}" srcOrd="0" destOrd="0" parTransId="{73E3F0C6-5A31-42A8-A499-D0B9C0118E92}" sibTransId="{B99BD8CC-47E1-41FE-9099-EB3D2D5727E4}"/>
    <dgm:cxn modelId="{9C3EA166-425C-4F64-AFE8-87A84AE5CC8C}" srcId="{CAADE146-9AFB-42B4-83A9-312361FC7AF6}" destId="{A7AEE49A-8504-444C-AE4A-B8E3BA6E8EA2}" srcOrd="2" destOrd="0" parTransId="{8FE87C39-92CA-44AF-ADBE-7406F6126476}" sibTransId="{55DE261B-4B05-4661-BA6A-D4DC2288A98C}"/>
    <dgm:cxn modelId="{22DAE66F-E010-41A2-A1AE-2AFDB6540685}" type="presOf" srcId="{7F9ECF35-C4AB-4F80-A0DE-7A89D2E58F4F}" destId="{658B2B5D-38E4-4734-A85C-E6391A6A19AB}" srcOrd="0" destOrd="0" presId="urn:microsoft.com/office/officeart/2005/8/layout/hProcess6"/>
    <dgm:cxn modelId="{90A0CA8C-DBB9-41C1-A577-5515DB667D42}" type="presOf" srcId="{10E7997F-0375-4056-A70C-2DD65232D432}" destId="{B8490C7A-CAB4-4EEF-8202-F2D5D9A9FB2D}" srcOrd="1" destOrd="0" presId="urn:microsoft.com/office/officeart/2005/8/layout/hProcess6"/>
    <dgm:cxn modelId="{81045E94-C87F-4D97-85F2-DA002F407B76}" srcId="{09CB49B9-38C8-4761-BBE8-452B84879256}" destId="{C4CF526C-E844-49E6-BA59-92F898F4D357}" srcOrd="0" destOrd="0" parTransId="{066C2EBB-E7D6-4E3A-AFFC-3A2EEB3F737B}" sibTransId="{AF72E88A-7746-41B5-96F4-B271349347E8}"/>
    <dgm:cxn modelId="{B19BD499-2D2A-4B18-8687-8ABC2D1DBC60}" type="presOf" srcId="{7F9ECF35-C4AB-4F80-A0DE-7A89D2E58F4F}" destId="{D29CD627-E291-4A77-A947-14B711409AD1}" srcOrd="1" destOrd="0" presId="urn:microsoft.com/office/officeart/2005/8/layout/hProcess6"/>
    <dgm:cxn modelId="{B7827FAA-5EA5-4FF6-8265-D4253EBEE330}" type="presOf" srcId="{F5FFEE11-1C9D-4553-92FA-3C77F549941C}" destId="{7FC6958E-DB53-4559-AD14-FE99A379D09E}" srcOrd="0" destOrd="0" presId="urn:microsoft.com/office/officeart/2005/8/layout/hProcess6"/>
    <dgm:cxn modelId="{213F08BA-903E-4065-9688-73F69EB91EEB}" type="presOf" srcId="{10E7997F-0375-4056-A70C-2DD65232D432}" destId="{F68BC8FA-FD65-43FF-A384-A8114D8C7758}" srcOrd="0" destOrd="0" presId="urn:microsoft.com/office/officeart/2005/8/layout/hProcess6"/>
    <dgm:cxn modelId="{93A51FC8-B850-47C2-B553-5259D2F653BA}" type="presOf" srcId="{C4CF526C-E844-49E6-BA59-92F898F4D357}" destId="{BE58D45A-4AB0-4071-98EA-784F16FB4E3C}" srcOrd="0" destOrd="0" presId="urn:microsoft.com/office/officeart/2005/8/layout/hProcess6"/>
    <dgm:cxn modelId="{8F58C8D5-316A-4793-94E0-41B9FD4FE6E2}" srcId="{A7AEE49A-8504-444C-AE4A-B8E3BA6E8EA2}" destId="{10E7997F-0375-4056-A70C-2DD65232D432}" srcOrd="0" destOrd="0" parTransId="{84E1B20C-AB12-4FDF-A64F-2A518314BEAC}" sibTransId="{52AA2F62-36EA-4A8D-B5C5-5027A8EAAF19}"/>
    <dgm:cxn modelId="{8BF5E642-92AB-4990-968E-FC5A645D9F8A}" type="presParOf" srcId="{67A6FF9B-3B0B-40CE-B34D-5169316BE2E6}" destId="{374DC1EE-4758-4C11-B6DC-D83057BA97C8}" srcOrd="0" destOrd="0" presId="urn:microsoft.com/office/officeart/2005/8/layout/hProcess6"/>
    <dgm:cxn modelId="{FC9758F2-453D-4429-BD13-AFC5075CAA89}" type="presParOf" srcId="{374DC1EE-4758-4C11-B6DC-D83057BA97C8}" destId="{EE01FFAA-2AB3-40EF-AD67-2DFCB6A90314}" srcOrd="0" destOrd="0" presId="urn:microsoft.com/office/officeart/2005/8/layout/hProcess6"/>
    <dgm:cxn modelId="{C048DE65-C6A4-4186-B65C-0CE2E779D964}" type="presParOf" srcId="{374DC1EE-4758-4C11-B6DC-D83057BA97C8}" destId="{BE58D45A-4AB0-4071-98EA-784F16FB4E3C}" srcOrd="1" destOrd="0" presId="urn:microsoft.com/office/officeart/2005/8/layout/hProcess6"/>
    <dgm:cxn modelId="{EB7AFCCD-C7AD-4A87-85E0-619AAF4974CB}" type="presParOf" srcId="{374DC1EE-4758-4C11-B6DC-D83057BA97C8}" destId="{FB6277FF-08B7-4624-A99A-ADF90D8D2C0E}" srcOrd="2" destOrd="0" presId="urn:microsoft.com/office/officeart/2005/8/layout/hProcess6"/>
    <dgm:cxn modelId="{0FB9C481-5EE7-4DC1-9D49-99C2E5C02DB2}" type="presParOf" srcId="{374DC1EE-4758-4C11-B6DC-D83057BA97C8}" destId="{5B408292-F487-43A0-BFDC-EB883EC21F42}" srcOrd="3" destOrd="0" presId="urn:microsoft.com/office/officeart/2005/8/layout/hProcess6"/>
    <dgm:cxn modelId="{3CD41DA0-DDFD-4DBC-9FEA-90B57E1E443E}" type="presParOf" srcId="{67A6FF9B-3B0B-40CE-B34D-5169316BE2E6}" destId="{BAA38FDD-E489-41F6-8D68-71C7FD167105}" srcOrd="1" destOrd="0" presId="urn:microsoft.com/office/officeart/2005/8/layout/hProcess6"/>
    <dgm:cxn modelId="{E2BD97EA-A86B-40DE-B025-18A29EFDB476}" type="presParOf" srcId="{67A6FF9B-3B0B-40CE-B34D-5169316BE2E6}" destId="{39F3DB80-A438-4574-963A-2F77D37FF247}" srcOrd="2" destOrd="0" presId="urn:microsoft.com/office/officeart/2005/8/layout/hProcess6"/>
    <dgm:cxn modelId="{99D7D53B-8688-4534-80D7-2A9C31D9477F}" type="presParOf" srcId="{39F3DB80-A438-4574-963A-2F77D37FF247}" destId="{E40E643D-8768-4287-80DD-D8E193567231}" srcOrd="0" destOrd="0" presId="urn:microsoft.com/office/officeart/2005/8/layout/hProcess6"/>
    <dgm:cxn modelId="{BD1F97F1-2D10-47D8-9C14-1136ABFF3B69}" type="presParOf" srcId="{39F3DB80-A438-4574-963A-2F77D37FF247}" destId="{658B2B5D-38E4-4734-A85C-E6391A6A19AB}" srcOrd="1" destOrd="0" presId="urn:microsoft.com/office/officeart/2005/8/layout/hProcess6"/>
    <dgm:cxn modelId="{4657EC99-D733-4EB7-886B-6A8F731E588A}" type="presParOf" srcId="{39F3DB80-A438-4574-963A-2F77D37FF247}" destId="{D29CD627-E291-4A77-A947-14B711409AD1}" srcOrd="2" destOrd="0" presId="urn:microsoft.com/office/officeart/2005/8/layout/hProcess6"/>
    <dgm:cxn modelId="{F315860A-48B5-466E-8ED5-4F3C5DA3FBD0}" type="presParOf" srcId="{39F3DB80-A438-4574-963A-2F77D37FF247}" destId="{7FC6958E-DB53-4559-AD14-FE99A379D09E}" srcOrd="3" destOrd="0" presId="urn:microsoft.com/office/officeart/2005/8/layout/hProcess6"/>
    <dgm:cxn modelId="{DE96B1D8-52E5-4F8E-8CA3-CFFC742C0D61}" type="presParOf" srcId="{67A6FF9B-3B0B-40CE-B34D-5169316BE2E6}" destId="{6F3D9AC1-3CFB-48C1-93E1-8723E4D1A4C2}" srcOrd="3" destOrd="0" presId="urn:microsoft.com/office/officeart/2005/8/layout/hProcess6"/>
    <dgm:cxn modelId="{CFCF1896-0160-4689-BB72-218BAF4D0114}" type="presParOf" srcId="{67A6FF9B-3B0B-40CE-B34D-5169316BE2E6}" destId="{AA8EF187-1D1C-49C5-A9B7-D31AF6D54962}" srcOrd="4" destOrd="0" presId="urn:microsoft.com/office/officeart/2005/8/layout/hProcess6"/>
    <dgm:cxn modelId="{EFD6FF23-51DD-482A-B68E-0C8F0A70EA2C}" type="presParOf" srcId="{AA8EF187-1D1C-49C5-A9B7-D31AF6D54962}" destId="{56DD5EBF-AFC4-49D5-9718-2CF8CC6300C9}" srcOrd="0" destOrd="0" presId="urn:microsoft.com/office/officeart/2005/8/layout/hProcess6"/>
    <dgm:cxn modelId="{286D03AA-EAA3-4E4E-8D4D-7F60D6317643}" type="presParOf" srcId="{AA8EF187-1D1C-49C5-A9B7-D31AF6D54962}" destId="{F68BC8FA-FD65-43FF-A384-A8114D8C7758}" srcOrd="1" destOrd="0" presId="urn:microsoft.com/office/officeart/2005/8/layout/hProcess6"/>
    <dgm:cxn modelId="{C57A6FD4-F788-431C-87F4-76F4E8CB6368}" type="presParOf" srcId="{AA8EF187-1D1C-49C5-A9B7-D31AF6D54962}" destId="{B8490C7A-CAB4-4EEF-8202-F2D5D9A9FB2D}" srcOrd="2" destOrd="0" presId="urn:microsoft.com/office/officeart/2005/8/layout/hProcess6"/>
    <dgm:cxn modelId="{A1C6FBA5-0830-4A96-856C-931054512581}" type="presParOf" srcId="{AA8EF187-1D1C-49C5-A9B7-D31AF6D54962}" destId="{4F2D4046-0A4E-4295-9BCA-BA6F8633963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9EB0-F8A1-4FE4-93B1-E627DDC8048E}">
      <dsp:nvSpPr>
        <dsp:cNvPr id="0" name=""/>
        <dsp:cNvSpPr/>
      </dsp:nvSpPr>
      <dsp:spPr>
        <a:xfrm>
          <a:off x="1568722" y="0"/>
          <a:ext cx="2041590" cy="11342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2000" b="1" kern="1200"/>
            <a:t>Cambio climático</a:t>
          </a:r>
          <a:endParaRPr lang="es-MX" sz="2000" kern="1200" dirty="0"/>
        </a:p>
      </dsp:txBody>
      <dsp:txXfrm>
        <a:off x="1601942" y="33220"/>
        <a:ext cx="1975150" cy="1067777"/>
      </dsp:txXfrm>
    </dsp:sp>
    <dsp:sp modelId="{6B1C502D-67E3-48AD-99B0-94052F56472E}">
      <dsp:nvSpPr>
        <dsp:cNvPr id="0" name=""/>
        <dsp:cNvSpPr/>
      </dsp:nvSpPr>
      <dsp:spPr>
        <a:xfrm>
          <a:off x="4517686" y="0"/>
          <a:ext cx="2041590" cy="11342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2000" b="1" kern="1200" dirty="0"/>
            <a:t>Financiamiento climático</a:t>
          </a:r>
          <a:endParaRPr lang="es-MX" sz="2000" kern="1200" dirty="0"/>
        </a:p>
      </dsp:txBody>
      <dsp:txXfrm>
        <a:off x="4550906" y="33220"/>
        <a:ext cx="1975150" cy="1067777"/>
      </dsp:txXfrm>
    </dsp:sp>
    <dsp:sp modelId="{ADE9B560-296C-4CC3-A2C2-75BE0DDD656B}">
      <dsp:nvSpPr>
        <dsp:cNvPr id="0" name=""/>
        <dsp:cNvSpPr/>
      </dsp:nvSpPr>
      <dsp:spPr>
        <a:xfrm>
          <a:off x="3638668" y="4820423"/>
          <a:ext cx="850662" cy="850662"/>
        </a:xfrm>
        <a:prstGeom prst="triangle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4E757-5AFB-4B3B-A2E1-5CA07A5037CA}">
      <dsp:nvSpPr>
        <dsp:cNvPr id="0" name=""/>
        <dsp:cNvSpPr/>
      </dsp:nvSpPr>
      <dsp:spPr>
        <a:xfrm rot="21360000">
          <a:off x="1511231" y="4455904"/>
          <a:ext cx="5105536" cy="35701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76492-B6B5-4598-82D4-884C532F099F}">
      <dsp:nvSpPr>
        <dsp:cNvPr id="0" name=""/>
        <dsp:cNvSpPr/>
      </dsp:nvSpPr>
      <dsp:spPr>
        <a:xfrm rot="21360000">
          <a:off x="1514276" y="3563282"/>
          <a:ext cx="2037060" cy="9490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200" kern="1200" dirty="0"/>
            <a:t>Es un riesgo para México</a:t>
          </a:r>
          <a:endParaRPr lang="es-MX" sz="1200" kern="1200" dirty="0"/>
        </a:p>
      </dsp:txBody>
      <dsp:txXfrm>
        <a:off x="1560605" y="3609611"/>
        <a:ext cx="1944402" cy="856404"/>
      </dsp:txXfrm>
    </dsp:sp>
    <dsp:sp modelId="{E4C11639-7517-41E0-886E-2A91118CA184}">
      <dsp:nvSpPr>
        <dsp:cNvPr id="0" name=""/>
        <dsp:cNvSpPr/>
      </dsp:nvSpPr>
      <dsp:spPr>
        <a:xfrm rot="21360000">
          <a:off x="1440552" y="2542486"/>
          <a:ext cx="2037060" cy="949062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/>
            <a:t>Sus impactos han aumentado y lo largo del tiempo mayores creando riesgos y amenazas </a:t>
          </a:r>
          <a:endParaRPr lang="es-MX" sz="1200" kern="1200" dirty="0"/>
        </a:p>
      </dsp:txBody>
      <dsp:txXfrm>
        <a:off x="1486881" y="2588815"/>
        <a:ext cx="1944402" cy="856404"/>
      </dsp:txXfrm>
    </dsp:sp>
    <dsp:sp modelId="{80F4D882-AD7D-4937-99F5-5A84F3F07718}">
      <dsp:nvSpPr>
        <dsp:cNvPr id="0" name=""/>
        <dsp:cNvSpPr/>
      </dsp:nvSpPr>
      <dsp:spPr>
        <a:xfrm rot="21360000">
          <a:off x="1366828" y="1544375"/>
          <a:ext cx="2037060" cy="94906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200" kern="1200" dirty="0"/>
            <a:t>Por lo que se requiere incentivar una movilización de recursos</a:t>
          </a:r>
          <a:endParaRPr lang="es-MX" sz="1200" kern="1200" dirty="0"/>
        </a:p>
      </dsp:txBody>
      <dsp:txXfrm>
        <a:off x="1413157" y="1590704"/>
        <a:ext cx="1944402" cy="856404"/>
      </dsp:txXfrm>
    </dsp:sp>
    <dsp:sp modelId="{9E1C9392-0B5C-45C1-9E24-935AA2170EF1}">
      <dsp:nvSpPr>
        <dsp:cNvPr id="0" name=""/>
        <dsp:cNvSpPr/>
      </dsp:nvSpPr>
      <dsp:spPr>
        <a:xfrm rot="21360000">
          <a:off x="4434885" y="3359123"/>
          <a:ext cx="2037060" cy="949062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200" kern="1200" dirty="0"/>
            <a:t>Puede provenir de diferentes fuentes</a:t>
          </a:r>
          <a:endParaRPr lang="es-MX" sz="1200" kern="1200" dirty="0"/>
        </a:p>
      </dsp:txBody>
      <dsp:txXfrm>
        <a:off x="4481214" y="3405452"/>
        <a:ext cx="1944402" cy="856404"/>
      </dsp:txXfrm>
    </dsp:sp>
    <dsp:sp modelId="{E840117D-DCF1-4A75-90C0-DA869A199230}">
      <dsp:nvSpPr>
        <dsp:cNvPr id="0" name=""/>
        <dsp:cNvSpPr/>
      </dsp:nvSpPr>
      <dsp:spPr>
        <a:xfrm rot="21360000">
          <a:off x="4361161" y="2338327"/>
          <a:ext cx="2037060" cy="94906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1200" kern="1200"/>
            <a:t>Un mayor número de partes interesadas se </a:t>
          </a:r>
          <a:r>
            <a:rPr lang="es-419" sz="1200" b="1" kern="1200"/>
            <a:t>movilizan para invertir y contribuir a contrarrestar estos efectos.</a:t>
          </a:r>
          <a:endParaRPr lang="es-MX" sz="1200" kern="1200" dirty="0"/>
        </a:p>
      </dsp:txBody>
      <dsp:txXfrm>
        <a:off x="4407490" y="2384656"/>
        <a:ext cx="1944402" cy="856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EBF3C-0981-4D97-A6F8-345D65298C7C}">
      <dsp:nvSpPr>
        <dsp:cNvPr id="0" name=""/>
        <dsp:cNvSpPr/>
      </dsp:nvSpPr>
      <dsp:spPr>
        <a:xfrm>
          <a:off x="1881181" y="2566738"/>
          <a:ext cx="136436" cy="1364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0F1D6-E9EF-4D65-9FF3-4562D55AF168}">
      <dsp:nvSpPr>
        <dsp:cNvPr id="0" name=""/>
        <dsp:cNvSpPr/>
      </dsp:nvSpPr>
      <dsp:spPr>
        <a:xfrm>
          <a:off x="1761663" y="2758272"/>
          <a:ext cx="136436" cy="136436"/>
        </a:xfrm>
        <a:prstGeom prst="ellips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5BEA0-BABD-43EE-8BA3-B76FCB48D926}">
      <dsp:nvSpPr>
        <dsp:cNvPr id="0" name=""/>
        <dsp:cNvSpPr/>
      </dsp:nvSpPr>
      <dsp:spPr>
        <a:xfrm>
          <a:off x="1619223" y="2924099"/>
          <a:ext cx="136436" cy="136436"/>
        </a:xfrm>
        <a:prstGeom prst="ellips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F1E26-A821-4A07-90BD-7D758FF4D088}">
      <dsp:nvSpPr>
        <dsp:cNvPr id="0" name=""/>
        <dsp:cNvSpPr/>
      </dsp:nvSpPr>
      <dsp:spPr>
        <a:xfrm>
          <a:off x="1789496" y="639090"/>
          <a:ext cx="136436" cy="13643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33D8F-FA78-4741-A7F9-7008E4250E34}">
      <dsp:nvSpPr>
        <dsp:cNvPr id="0" name=""/>
        <dsp:cNvSpPr/>
      </dsp:nvSpPr>
      <dsp:spPr>
        <a:xfrm>
          <a:off x="1971774" y="530470"/>
          <a:ext cx="136436" cy="136436"/>
        </a:xfrm>
        <a:prstGeom prst="ellips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4582C-7F2C-45DB-A975-02DA08278B1C}">
      <dsp:nvSpPr>
        <dsp:cNvPr id="0" name=""/>
        <dsp:cNvSpPr/>
      </dsp:nvSpPr>
      <dsp:spPr>
        <a:xfrm>
          <a:off x="2153507" y="421850"/>
          <a:ext cx="136436" cy="136436"/>
        </a:xfrm>
        <a:prstGeom prst="ellips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1DBE1-4485-41C6-AA80-172B82912660}">
      <dsp:nvSpPr>
        <dsp:cNvPr id="0" name=""/>
        <dsp:cNvSpPr/>
      </dsp:nvSpPr>
      <dsp:spPr>
        <a:xfrm>
          <a:off x="2335240" y="530470"/>
          <a:ext cx="136436" cy="13643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3DAD7-4475-42CB-AA25-381679E6096A}">
      <dsp:nvSpPr>
        <dsp:cNvPr id="0" name=""/>
        <dsp:cNvSpPr/>
      </dsp:nvSpPr>
      <dsp:spPr>
        <a:xfrm>
          <a:off x="2517519" y="639090"/>
          <a:ext cx="136436" cy="136436"/>
        </a:xfrm>
        <a:prstGeom prst="ellips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6DF54-D64B-4674-9289-F461A13BFFF0}">
      <dsp:nvSpPr>
        <dsp:cNvPr id="0" name=""/>
        <dsp:cNvSpPr/>
      </dsp:nvSpPr>
      <dsp:spPr>
        <a:xfrm>
          <a:off x="2153507" y="651038"/>
          <a:ext cx="136436" cy="136436"/>
        </a:xfrm>
        <a:prstGeom prst="ellips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FDF8F-35C8-4BE9-9770-269879363C76}">
      <dsp:nvSpPr>
        <dsp:cNvPr id="0" name=""/>
        <dsp:cNvSpPr/>
      </dsp:nvSpPr>
      <dsp:spPr>
        <a:xfrm>
          <a:off x="2153507" y="880227"/>
          <a:ext cx="136436" cy="13643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45A2A-F654-429E-BDA3-727BE3B9B162}">
      <dsp:nvSpPr>
        <dsp:cNvPr id="0" name=""/>
        <dsp:cNvSpPr/>
      </dsp:nvSpPr>
      <dsp:spPr>
        <a:xfrm>
          <a:off x="1043463" y="3422453"/>
          <a:ext cx="2942654" cy="7893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86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Guía de financiamiento para estados </a:t>
          </a:r>
          <a:endParaRPr lang="es-MX" sz="1800" kern="1200" dirty="0"/>
        </a:p>
      </dsp:txBody>
      <dsp:txXfrm>
        <a:off x="1081994" y="3460984"/>
        <a:ext cx="2865592" cy="712245"/>
      </dsp:txXfrm>
    </dsp:sp>
    <dsp:sp modelId="{2645FE3B-8728-4BAB-91E8-033A904A17C8}">
      <dsp:nvSpPr>
        <dsp:cNvPr id="0" name=""/>
        <dsp:cNvSpPr/>
      </dsp:nvSpPr>
      <dsp:spPr>
        <a:xfrm>
          <a:off x="180832" y="2651246"/>
          <a:ext cx="1364361" cy="136427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0FFDF-E632-4E8C-A723-E710BF2CE368}">
      <dsp:nvSpPr>
        <dsp:cNvPr id="0" name=""/>
        <dsp:cNvSpPr/>
      </dsp:nvSpPr>
      <dsp:spPr>
        <a:xfrm>
          <a:off x="2287215" y="1878597"/>
          <a:ext cx="2942654" cy="78930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86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Curso virtual para municipios </a:t>
          </a:r>
          <a:endParaRPr lang="es-MX" sz="1800" kern="1200" dirty="0"/>
        </a:p>
      </dsp:txBody>
      <dsp:txXfrm>
        <a:off x="2325746" y="1917128"/>
        <a:ext cx="2865592" cy="712245"/>
      </dsp:txXfrm>
    </dsp:sp>
    <dsp:sp modelId="{0EBF98B6-A900-4367-9D60-6D12CE1B03A2}">
      <dsp:nvSpPr>
        <dsp:cNvPr id="0" name=""/>
        <dsp:cNvSpPr/>
      </dsp:nvSpPr>
      <dsp:spPr>
        <a:xfrm>
          <a:off x="1471327" y="1105220"/>
          <a:ext cx="1364361" cy="136427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F0FC7-A70A-4CFB-8EA5-F549C00733A1}">
      <dsp:nvSpPr>
        <dsp:cNvPr id="0" name=""/>
        <dsp:cNvSpPr/>
      </dsp:nvSpPr>
      <dsp:spPr>
        <a:xfrm>
          <a:off x="0" y="0"/>
          <a:ext cx="8352928" cy="19442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FACB9F-1146-46A2-9CFB-316C862FC416}">
      <dsp:nvSpPr>
        <dsp:cNvPr id="0" name=""/>
        <dsp:cNvSpPr/>
      </dsp:nvSpPr>
      <dsp:spPr>
        <a:xfrm>
          <a:off x="252888" y="259228"/>
          <a:ext cx="1824918" cy="1425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F16041-0E27-4C28-8802-29D10633C962}">
      <dsp:nvSpPr>
        <dsp:cNvPr id="0" name=""/>
        <dsp:cNvSpPr/>
      </dsp:nvSpPr>
      <dsp:spPr>
        <a:xfrm rot="10800000">
          <a:off x="252888" y="1944216"/>
          <a:ext cx="1824918" cy="237626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+mj-lt"/>
            </a:rPr>
            <a:t>Cargo por congestión, ej. </a:t>
          </a:r>
          <a:r>
            <a:rPr lang="es-MX" sz="1900" kern="1200" dirty="0" err="1">
              <a:latin typeface="+mj-lt"/>
            </a:rPr>
            <a:t>Ecozona</a:t>
          </a:r>
          <a:endParaRPr lang="es-MX" sz="1900" kern="1200" dirty="0">
            <a:latin typeface="+mj-lt"/>
          </a:endParaRPr>
        </a:p>
      </dsp:txBody>
      <dsp:txXfrm rot="10800000">
        <a:off x="309011" y="1944216"/>
        <a:ext cx="1712672" cy="2320141"/>
      </dsp:txXfrm>
    </dsp:sp>
    <dsp:sp modelId="{F0A49ADA-8178-4FB0-8E53-0A373C5EF67A}">
      <dsp:nvSpPr>
        <dsp:cNvPr id="0" name=""/>
        <dsp:cNvSpPr/>
      </dsp:nvSpPr>
      <dsp:spPr>
        <a:xfrm>
          <a:off x="2260299" y="259228"/>
          <a:ext cx="1824918" cy="1425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7E40F2-A7E4-4D9D-9ECE-73E28D596420}">
      <dsp:nvSpPr>
        <dsp:cNvPr id="0" name=""/>
        <dsp:cNvSpPr/>
      </dsp:nvSpPr>
      <dsp:spPr>
        <a:xfrm rot="10800000">
          <a:off x="2260299" y="1944216"/>
          <a:ext cx="1824918" cy="237626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+mj-lt"/>
            </a:rPr>
            <a:t>Impuesto vehicular ej. Pago por tenencia, impuesto sobre vehículos nuevos </a:t>
          </a:r>
        </a:p>
      </dsp:txBody>
      <dsp:txXfrm rot="10800000">
        <a:off x="2316422" y="1944216"/>
        <a:ext cx="1712672" cy="2320141"/>
      </dsp:txXfrm>
    </dsp:sp>
    <dsp:sp modelId="{91E996B8-F180-4B55-9B52-162B62291265}">
      <dsp:nvSpPr>
        <dsp:cNvPr id="0" name=""/>
        <dsp:cNvSpPr/>
      </dsp:nvSpPr>
      <dsp:spPr>
        <a:xfrm>
          <a:off x="4267709" y="259228"/>
          <a:ext cx="1824918" cy="1425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37861B-6587-4502-96F6-70D63EDF8BE1}">
      <dsp:nvSpPr>
        <dsp:cNvPr id="0" name=""/>
        <dsp:cNvSpPr/>
      </dsp:nvSpPr>
      <dsp:spPr>
        <a:xfrm rot="10800000">
          <a:off x="4267709" y="1944216"/>
          <a:ext cx="1824918" cy="237626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+mj-lt"/>
            </a:rPr>
            <a:t>Impuesto o cargo a efluentes ej. Descargas directa a un cuerpo de agua</a:t>
          </a:r>
        </a:p>
      </dsp:txBody>
      <dsp:txXfrm rot="10800000">
        <a:off x="4323832" y="1944216"/>
        <a:ext cx="1712672" cy="2320141"/>
      </dsp:txXfrm>
    </dsp:sp>
    <dsp:sp modelId="{40C15841-01F4-44AF-AA27-32D2F4F0DE78}">
      <dsp:nvSpPr>
        <dsp:cNvPr id="0" name=""/>
        <dsp:cNvSpPr/>
      </dsp:nvSpPr>
      <dsp:spPr>
        <a:xfrm>
          <a:off x="6275120" y="259228"/>
          <a:ext cx="1824918" cy="1425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976FD7-9F70-49C4-AF37-FF07170A0931}">
      <dsp:nvSpPr>
        <dsp:cNvPr id="0" name=""/>
        <dsp:cNvSpPr/>
      </dsp:nvSpPr>
      <dsp:spPr>
        <a:xfrm rot="10800000">
          <a:off x="6275120" y="1944216"/>
          <a:ext cx="1824918" cy="237626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+mj-lt"/>
            </a:rPr>
            <a:t>Impuesto o cargo a residuos sólidos urbanos: Aplica por peso</a:t>
          </a:r>
        </a:p>
      </dsp:txBody>
      <dsp:txXfrm rot="10800000">
        <a:off x="6331243" y="1944216"/>
        <a:ext cx="1712672" cy="2320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8D45A-4AB0-4071-98EA-784F16FB4E3C}">
      <dsp:nvSpPr>
        <dsp:cNvPr id="0" name=""/>
        <dsp:cNvSpPr/>
      </dsp:nvSpPr>
      <dsp:spPr>
        <a:xfrm>
          <a:off x="572932" y="360568"/>
          <a:ext cx="2274497" cy="1988197"/>
        </a:xfrm>
        <a:prstGeom prst="rightArrow">
          <a:avLst>
            <a:gd name="adj1" fmla="val 70000"/>
            <a:gd name="adj2" fmla="val 50000"/>
          </a:avLst>
        </a:prstGeom>
        <a:noFill/>
        <a:ln w="38100" cap="flat" cmpd="sng" algn="ctr">
          <a:solidFill>
            <a:srgbClr val="B40D13">
              <a:alpha val="90000"/>
            </a:srgbClr>
          </a:solidFill>
          <a:prstDash val="lgDash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50" b="1" kern="1200" dirty="0">
              <a:effectLst/>
            </a:rPr>
            <a:t>DISEÑO TECNOPEDAGÓGICO</a:t>
          </a:r>
        </a:p>
      </dsp:txBody>
      <dsp:txXfrm>
        <a:off x="1141556" y="658798"/>
        <a:ext cx="1108817" cy="1391737"/>
      </dsp:txXfrm>
    </dsp:sp>
    <dsp:sp modelId="{5B408292-F487-43A0-BFDC-EB883EC21F42}">
      <dsp:nvSpPr>
        <dsp:cNvPr id="0" name=""/>
        <dsp:cNvSpPr/>
      </dsp:nvSpPr>
      <dsp:spPr>
        <a:xfrm>
          <a:off x="4307" y="786042"/>
          <a:ext cx="1137248" cy="1137248"/>
        </a:xfrm>
        <a:prstGeom prst="ellipse">
          <a:avLst/>
        </a:prstGeom>
        <a:solidFill>
          <a:srgbClr val="4445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SEP-DIC</a:t>
          </a:r>
        </a:p>
      </dsp:txBody>
      <dsp:txXfrm>
        <a:off x="170853" y="952588"/>
        <a:ext cx="804156" cy="804156"/>
      </dsp:txXfrm>
    </dsp:sp>
    <dsp:sp modelId="{658B2B5D-38E4-4734-A85C-E6391A6A19AB}">
      <dsp:nvSpPr>
        <dsp:cNvPr id="0" name=""/>
        <dsp:cNvSpPr/>
      </dsp:nvSpPr>
      <dsp:spPr>
        <a:xfrm>
          <a:off x="3558209" y="360568"/>
          <a:ext cx="2274497" cy="1988197"/>
        </a:xfrm>
        <a:prstGeom prst="rightArrow">
          <a:avLst>
            <a:gd name="adj1" fmla="val 70000"/>
            <a:gd name="adj2" fmla="val 50000"/>
          </a:avLst>
        </a:prstGeom>
        <a:noFill/>
        <a:ln w="57150" cap="flat" cmpd="sng" algn="ctr">
          <a:solidFill>
            <a:srgbClr val="B40D13">
              <a:alpha val="9000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effectLst/>
            </a:rPr>
            <a:t>DESARROLLO EN PLATAFORMA VIRTUAL</a:t>
          </a:r>
        </a:p>
      </dsp:txBody>
      <dsp:txXfrm>
        <a:off x="4126834" y="658798"/>
        <a:ext cx="1108817" cy="1391737"/>
      </dsp:txXfrm>
    </dsp:sp>
    <dsp:sp modelId="{7FC6958E-DB53-4559-AD14-FE99A379D09E}">
      <dsp:nvSpPr>
        <dsp:cNvPr id="0" name=""/>
        <dsp:cNvSpPr/>
      </dsp:nvSpPr>
      <dsp:spPr>
        <a:xfrm>
          <a:off x="2989585" y="786042"/>
          <a:ext cx="1137248" cy="1137248"/>
        </a:xfrm>
        <a:prstGeom prst="ellipse">
          <a:avLst/>
        </a:prstGeom>
        <a:solidFill>
          <a:srgbClr val="44454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ENERO-MARZO</a:t>
          </a:r>
        </a:p>
      </dsp:txBody>
      <dsp:txXfrm>
        <a:off x="3156131" y="952588"/>
        <a:ext cx="804156" cy="804156"/>
      </dsp:txXfrm>
    </dsp:sp>
    <dsp:sp modelId="{F68BC8FA-FD65-43FF-A384-A8114D8C7758}">
      <dsp:nvSpPr>
        <dsp:cNvPr id="0" name=""/>
        <dsp:cNvSpPr/>
      </dsp:nvSpPr>
      <dsp:spPr>
        <a:xfrm>
          <a:off x="6543487" y="360568"/>
          <a:ext cx="2274497" cy="1988197"/>
        </a:xfrm>
        <a:prstGeom prst="rightArrow">
          <a:avLst>
            <a:gd name="adj1" fmla="val 70000"/>
            <a:gd name="adj2" fmla="val 50000"/>
          </a:avLst>
        </a:prstGeom>
        <a:noFill/>
        <a:ln w="57150" cap="flat" cmpd="sng" algn="ctr">
          <a:solidFill>
            <a:srgbClr val="B40D1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effectLst/>
            </a:rPr>
            <a:t>LANZAMIENTO</a:t>
          </a:r>
        </a:p>
      </dsp:txBody>
      <dsp:txXfrm>
        <a:off x="7112112" y="658798"/>
        <a:ext cx="1108817" cy="1391737"/>
      </dsp:txXfrm>
    </dsp:sp>
    <dsp:sp modelId="{4F2D4046-0A4E-4295-9BCA-BA6F86339636}">
      <dsp:nvSpPr>
        <dsp:cNvPr id="0" name=""/>
        <dsp:cNvSpPr/>
      </dsp:nvSpPr>
      <dsp:spPr>
        <a:xfrm>
          <a:off x="5974863" y="786042"/>
          <a:ext cx="1137248" cy="113724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ABRIL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2021</a:t>
          </a:r>
        </a:p>
      </dsp:txBody>
      <dsp:txXfrm>
        <a:off x="6141409" y="952588"/>
        <a:ext cx="804156" cy="80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4ACE-58BF-4177-801C-64F4204B0CCE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9AD4-DDA7-414C-A7C0-FEAD7C42B8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45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La creación e implementación de Fondos y Anexos Transversales son los instrumentos o vehículos financieros más utilizados y eficientes que asignan recursos para cambio climático.</a:t>
            </a:r>
          </a:p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La guía cuenta con los pasos a seguir para el establecimiento de ambos instrumentos, desde su proceso de fundamento legal, hasta acceso a la información, transparencia y rendición de cuentas y se encuentra en este link </a:t>
            </a:r>
            <a:endParaRPr lang="es-MX" sz="1200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9AD4-DDA7-414C-A7C0-FEAD7C42B861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14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9AD4-DDA7-414C-A7C0-FEAD7C42B86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98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ADD06-927A-4736-AB47-2ED1837BB66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76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5FCF4-A7C1-4CC8-BCD9-A8C659D0B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846A47-E1DE-49D1-B20E-8FC756F0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E0E15-5594-4973-A821-2B418D2A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86F8A8-13F0-4782-9104-1524DB12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D9FC1-0A30-44E8-AD2B-FF2DE71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8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3AB5-DA0E-4234-8CAF-43AE67C5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C89AD3-F758-40A9-9239-B3CF9E23C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C701E-FADB-4519-92C5-4DAAD72E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98BC9-EC90-424A-B07E-AB40BC5A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0DE91-3F99-4DEA-B9C3-C8B3F40B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46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049846-6FC9-4CA2-AA15-F29E46EBD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1BC77A-8BB2-467E-AB31-0C22B65EF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ABA9D-8925-434B-A8A1-5652D8AF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319F1-93E5-4E28-A3FF-D206218D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F2592-9CCD-4EDF-B061-4FE98110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11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 und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1257A2-98E0-4FA4-B2D3-638362B339B8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25" name="3eea7b69-0fd6-46c6-b35d-522f175830ef">
              <a:extLst>
                <a:ext uri="{FF2B5EF4-FFF2-40B4-BE49-F238E27FC236}">
                  <a16:creationId xmlns:a16="http://schemas.microsoft.com/office/drawing/2014/main" id="{78FB2CBF-90CA-48E5-947C-611CC40E1DCB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cf23d993-bef7-457d-af65-6d0ef266a597">
              <a:extLst>
                <a:ext uri="{FF2B5EF4-FFF2-40B4-BE49-F238E27FC236}">
                  <a16:creationId xmlns:a16="http://schemas.microsoft.com/office/drawing/2014/main" id="{7122E82C-DA5E-48D3-A018-D08D1BAA6712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F730874-F586-4837-99D9-8EB6DA9F5266}"/>
              </a:ext>
            </a:extLst>
          </p:cNvPr>
          <p:cNvSpPr txBox="1"/>
          <p:nvPr userDrawn="1"/>
        </p:nvSpPr>
        <p:spPr>
          <a:xfrm>
            <a:off x="2518368" y="3992898"/>
            <a:ext cx="391652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pic>
        <p:nvPicPr>
          <p:cNvPr id="10" name="Grafik 9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BA92F893-3E68-4890-87A8-467BD512CA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708" y="4560168"/>
            <a:ext cx="437336" cy="355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7A4B1C-172A-4361-AE70-2221EA12D9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27" y="5164501"/>
            <a:ext cx="352776" cy="35277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83CE23-49D9-4E64-9D4D-BB9A8D842592}"/>
              </a:ext>
            </a:extLst>
          </p:cNvPr>
          <p:cNvGrpSpPr/>
          <p:nvPr userDrawn="1"/>
        </p:nvGrpSpPr>
        <p:grpSpPr>
          <a:xfrm>
            <a:off x="1875082" y="3977572"/>
            <a:ext cx="395056" cy="447160"/>
            <a:chOff x="4933951" y="-41275"/>
            <a:chExt cx="2130425" cy="241141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66C7203-11A3-4837-A8B3-C66C9A282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C72E1CC-89FC-4447-A41C-00D463200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3932BA0-827C-4823-A981-33D3F5AA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F8571F6-0907-49A7-8CA1-74494917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1018EC-BB61-4C87-96A5-A43025FF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CE2D13AC-C402-4164-9648-808F0D1CC9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5082" y="1493838"/>
            <a:ext cx="1829816" cy="2122487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18307553-CECC-4686-B819-62CE9FB1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136" y="1599364"/>
            <a:ext cx="2966654" cy="297284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Kontaktperson: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9414A62-B262-4424-9FC7-38F51A315D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1136" y="2086658"/>
            <a:ext cx="2966654" cy="297284"/>
          </a:xfrm>
        </p:spPr>
        <p:txBody>
          <a:bodyPr tIns="0" bIns="0" anchor="b">
            <a:noAutofit/>
          </a:bodyPr>
          <a:lstStyle>
            <a:lvl1pPr marL="0" indent="0" algn="l" defTabSz="914400" rtl="0" eaLnBrk="1" latinLnBrk="0" hangingPunct="1">
              <a:buNone/>
              <a:defRPr lang="de-DE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41E5337B-F5CB-49FE-B5C4-8708356744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136" y="2402978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 / Bezeichnung </a:t>
            </a:r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347E5C86-DC9E-4B98-BA62-C227ACD6C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1136" y="2840781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02" y="4184831"/>
            <a:ext cx="8933498" cy="267316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9933153 w 9939338"/>
              <a:gd name="connsiteY0" fmla="*/ 26187 h 1088209"/>
              <a:gd name="connsiteX1" fmla="*/ 9939338 w 9939338"/>
              <a:gd name="connsiteY1" fmla="*/ 1088209 h 1088209"/>
              <a:gd name="connsiteX2" fmla="*/ 9939338 w 9939338"/>
              <a:gd name="connsiteY2" fmla="*/ 1088209 h 1088209"/>
              <a:gd name="connsiteX3" fmla="*/ 0 w 9939338"/>
              <a:gd name="connsiteY3" fmla="*/ 1088209 h 1088209"/>
              <a:gd name="connsiteX4" fmla="*/ 0 w 9939338"/>
              <a:gd name="connsiteY4" fmla="*/ 1088209 h 1088209"/>
              <a:gd name="connsiteX5" fmla="*/ 0 w 9939338"/>
              <a:gd name="connsiteY5" fmla="*/ 0 h 1088209"/>
              <a:gd name="connsiteX6" fmla="*/ 9933153 w 9939338"/>
              <a:gd name="connsiteY6" fmla="*/ 26187 h 108820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0 w 9939338"/>
              <a:gd name="connsiteY4" fmla="*/ 267316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1005840 w 9939338"/>
              <a:gd name="connsiteY4" fmla="*/ 265792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57929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14787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14787 w 8933498"/>
              <a:gd name="connsiteY5" fmla="*/ 1598621 h 2673169"/>
              <a:gd name="connsiteX0" fmla="*/ 8927313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598621 h 26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498" h="2673169">
                <a:moveTo>
                  <a:pt x="8927313" y="1598621"/>
                </a:moveTo>
                <a:cubicBezTo>
                  <a:pt x="8929375" y="1952628"/>
                  <a:pt x="8931436" y="2319162"/>
                  <a:pt x="8933498" y="2673169"/>
                </a:cubicBezTo>
                <a:lnTo>
                  <a:pt x="8933498" y="2673169"/>
                </a:lnTo>
                <a:lnTo>
                  <a:pt x="0" y="2670455"/>
                </a:lnTo>
                <a:lnTo>
                  <a:pt x="6568440" y="0"/>
                </a:lnTo>
                <a:lnTo>
                  <a:pt x="8927313" y="1598621"/>
                </a:ln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 rIns="612000" bIns="7200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56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ítul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233" b="26747"/>
          <a:stretch/>
        </p:blipFill>
        <p:spPr bwMode="gray">
          <a:xfrm>
            <a:off x="164181" y="165101"/>
            <a:ext cx="11858487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Diapositiva de título/encabezado</a:t>
            </a:r>
            <a:br>
              <a:rPr lang="es-ES" dirty="0"/>
            </a:br>
            <a:r>
              <a:rPr lang="es-ES" dirty="0"/>
              <a:t>con el </a:t>
            </a:r>
            <a:r>
              <a:rPr lang="es-ES" i="1" dirty="0"/>
              <a:t>key visual</a:t>
            </a:r>
            <a:r>
              <a:rPr lang="es-ES" dirty="0"/>
              <a:t> (diseño base) de la GIZ </a:t>
            </a:r>
            <a:r>
              <a:rPr lang="es-ES"/>
              <a:t>en color</a:t>
            </a:r>
            <a:endParaRPr lang="es-ES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Este es el subtítulo</a:t>
            </a:r>
          </a:p>
          <a:p>
            <a:r>
              <a:rPr lang="es-ES" dirty="0"/>
              <a:t>Nombre del proyecto | Fecha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491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3E0E55-8534-4BE3-A891-6657E9D3A554}"/>
              </a:ext>
            </a:extLst>
          </p:cNvPr>
          <p:cNvGrpSpPr/>
          <p:nvPr userDrawn="1"/>
        </p:nvGrpSpPr>
        <p:grpSpPr>
          <a:xfrm>
            <a:off x="0" y="805715"/>
            <a:ext cx="12219709" cy="5149022"/>
            <a:chOff x="-13854" y="1759527"/>
            <a:chExt cx="12219709" cy="4087995"/>
          </a:xfrm>
        </p:grpSpPr>
        <p:sp>
          <p:nvSpPr>
            <p:cNvPr id="6" name="3eea7b69-0fd6-46c6-b35d-522f175830ef">
              <a:extLst>
                <a:ext uri="{FF2B5EF4-FFF2-40B4-BE49-F238E27FC236}">
                  <a16:creationId xmlns:a16="http://schemas.microsoft.com/office/drawing/2014/main" id="{BC7A0133-F566-4081-92E8-06EB59FA1EC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cf23d993-bef7-457d-af65-6d0ef266a597">
              <a:extLst>
                <a:ext uri="{FF2B5EF4-FFF2-40B4-BE49-F238E27FC236}">
                  <a16:creationId xmlns:a16="http://schemas.microsoft.com/office/drawing/2014/main" id="{2E368A6D-ABB2-45DD-A309-515161AF2091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925B11-319B-47CF-BE4C-E802AED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5700-CACC-459F-83D7-8FF833279C7D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D18EB-A900-49D0-A081-68DF26D2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6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9F696-3FB9-4945-9382-A1D74CA8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ED52D1-0AD0-4270-B846-71EB9583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AEA973-4689-46C0-8BB1-8242F0F5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64FB16-0A75-4A6D-AF11-6C54BA6D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7CD38-81DE-4690-85B7-82C85454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00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55919-C7FD-4D89-9CF8-AC8DC27A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68DB35-6E56-4545-B1BE-82B4B4B6A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988EE-D4E4-489C-A216-82BB9742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BCEAE-8CFB-45ED-95F0-3A15115D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BB052-E23A-43D3-A930-61B87181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7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A7A15-0B37-496C-9720-5E75D58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0FE085-33BC-419E-8079-59A46C403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CB5843-EBE8-4C61-B1F4-11F6BB70E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0D4FDA-F056-4C88-A2A2-B4C44B4F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3D3B9-5488-4513-9CB5-26F7DD90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A4956E-9E32-42B5-89F2-E40CCF8C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01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D7AB6-1955-4358-9829-3E00F46A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496D19-2715-4698-B98A-877708A62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341E80-EA46-477A-ACEA-B70C98D5E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EC8BFD-6A67-44F8-AD94-DEEC36973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CCDDEA-092F-45FF-84CE-A0273F228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E2D2DE-EB1E-4EF0-AC87-209B15C7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E43F27-2341-4D1C-8300-1AC529FF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1B1D46-1C45-4EC1-898C-3B632664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38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6C45F-03FF-481C-AC45-C0B5143F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B32464-19E3-4AF5-A72C-D727DC51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D7EADB-D43B-43FE-9841-8FC779C6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7AF928-9871-4C89-B92C-7D1C4B11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35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A44CBD-17C6-4D8D-B9C8-46BF9349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75A3A8-7B25-4FD5-B321-E6F3BD20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9C9F1E-673C-47D9-B762-090215E1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96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B3766-10E4-431D-AD5D-7ED8F7F1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8CC27-48C8-4326-ADE9-2B3B9247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10E273-8AD1-4CED-8FE4-65424FED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35FCAF-AA19-46D4-9579-0A2B309E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A4A4D6-A3B7-4BEE-891D-0AC86FE2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D89E9-4B79-4ED1-A5D5-94B9443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55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93585-C0F6-47C6-A43E-9319EE22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01ECAF-CC54-4CD4-AC3E-5D2E80FD7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47EBA7-0817-457E-ADE0-97858B24A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38ADD-E841-488D-8435-7F78610A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98D212-FF04-4F40-B75D-3E9F8F95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79A6EC-9B43-43F3-94E3-53C3EA6E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7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A191F-A586-405F-88D2-D78BDDBF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95853B-1DE5-44A5-98D5-40B0A9D8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90D95E-AD89-4E14-8C70-241E1AC49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8AAE-1E3E-488F-B95D-0E3A8B58E73C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F593A-C750-49C2-AF94-265E85F54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F5F80-A7A2-4FFE-83FC-A4B4EE9B8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FBE4-B99B-43DD-9F0B-00B3D3C531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2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ki-alliance.mx/guia-financiamiento-climatico-las-entidades-federativas-mexico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-Zxy7L_zg?feature=oembed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10.jpeg"/><Relationship Id="rId4" Type="http://schemas.openxmlformats.org/officeDocument/2006/relationships/hyperlink" Target="https://youtu.be/3_-Zxy7L_z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riam.faulwetter@giz.d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hyperlink" Target="https://partidoequo.es/por-una-ley-de-cambio-climati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60905B-AD4A-42DF-8A0F-9707C34C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60" y="2399148"/>
            <a:ext cx="10920479" cy="1089529"/>
          </a:xfrm>
        </p:spPr>
        <p:txBody>
          <a:bodyPr/>
          <a:lstStyle/>
          <a:p>
            <a:pPr algn="ctr"/>
            <a:r>
              <a:rPr lang="es-MX" sz="3600" kern="0" spc="1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 rol de los gobiernos subnacionales en la búsqueda de financiamiento climático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CB62B-0656-48F7-A004-E81696501D47}"/>
              </a:ext>
            </a:extLst>
          </p:cNvPr>
          <p:cNvSpPr txBox="1"/>
          <p:nvPr/>
        </p:nvSpPr>
        <p:spPr>
          <a:xfrm>
            <a:off x="7143750" y="5484970"/>
            <a:ext cx="50482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Yuriana González Ulloa</a:t>
            </a:r>
          </a:p>
          <a:p>
            <a:r>
              <a:rPr lang="es-MX" dirty="0">
                <a:latin typeface="Arial Unicode MS"/>
                <a:ea typeface="Arial Unicode MS"/>
                <a:cs typeface="Arial Unicode MS"/>
              </a:rPr>
              <a:t>Asesora de Planeación Estrategica y Coordinación Subnacional, GIZ  </a:t>
            </a:r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 de noviembre del 2020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AEBCC2D-7B3C-4AC1-A960-0228F0029137}"/>
              </a:ext>
            </a:extLst>
          </p:cNvPr>
          <p:cNvSpPr/>
          <p:nvPr/>
        </p:nvSpPr>
        <p:spPr bwMode="auto">
          <a:xfrm>
            <a:off x="7143750" y="4895809"/>
            <a:ext cx="4915728" cy="325547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956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3FAF97B-F977-4606-B434-757D362F463C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/>
              <a:t>2. Fondo Ambiental Estatal y de Cambio Climático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09EFD4EF-B4B8-40F1-9998-9C3C2BCA5C94}"/>
              </a:ext>
            </a:extLst>
          </p:cNvPr>
          <p:cNvSpPr txBox="1">
            <a:spLocks/>
          </p:cNvSpPr>
          <p:nvPr/>
        </p:nvSpPr>
        <p:spPr>
          <a:xfrm>
            <a:off x="639270" y="3355848"/>
            <a:ext cx="6244957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93">
              <a:buClr>
                <a:srgbClr val="C00000"/>
              </a:buClr>
            </a:pPr>
            <a:r>
              <a:rPr lang="en-US" sz="2000" dirty="0" err="1"/>
              <a:t>Instrumento</a:t>
            </a:r>
            <a:r>
              <a:rPr lang="en-US" sz="2000" dirty="0"/>
              <a:t> de </a:t>
            </a:r>
            <a:r>
              <a:rPr lang="en-US" sz="2000" dirty="0" err="1"/>
              <a:t>tipo</a:t>
            </a:r>
            <a:r>
              <a:rPr lang="en-US" sz="2000" dirty="0"/>
              <a:t> </a:t>
            </a:r>
            <a:r>
              <a:rPr lang="en-US" sz="2000" dirty="0" err="1"/>
              <a:t>financiero</a:t>
            </a:r>
            <a:r>
              <a:rPr lang="en-US" sz="2000" dirty="0"/>
              <a:t>.</a:t>
            </a:r>
          </a:p>
          <a:p>
            <a:pPr marL="241093">
              <a:buClr>
                <a:srgbClr val="C00000"/>
              </a:buClr>
            </a:pPr>
            <a:r>
              <a:rPr lang="en-US" sz="2000" dirty="0" err="1"/>
              <a:t>Asignar</a:t>
            </a:r>
            <a:r>
              <a:rPr lang="en-US" sz="2000" dirty="0"/>
              <a:t> </a:t>
            </a:r>
            <a:r>
              <a:rPr lang="en-US" sz="2000" dirty="0" err="1"/>
              <a:t>recursos</a:t>
            </a:r>
            <a:r>
              <a:rPr lang="en-US" sz="2000" dirty="0"/>
              <a:t> a la </a:t>
            </a:r>
            <a:r>
              <a:rPr lang="en-US" sz="2000" dirty="0" err="1"/>
              <a:t>protección</a:t>
            </a:r>
            <a:r>
              <a:rPr lang="en-US" sz="2000" dirty="0"/>
              <a:t>, </a:t>
            </a:r>
            <a:r>
              <a:rPr lang="en-US" sz="2000" dirty="0" err="1"/>
              <a:t>preservación</a:t>
            </a:r>
            <a:r>
              <a:rPr lang="en-US" sz="2000" dirty="0"/>
              <a:t> o </a:t>
            </a:r>
            <a:r>
              <a:rPr lang="en-US" sz="2000" dirty="0" err="1"/>
              <a:t>conservación</a:t>
            </a:r>
            <a:r>
              <a:rPr lang="en-US" sz="2000" dirty="0"/>
              <a:t> del medio </a:t>
            </a:r>
            <a:r>
              <a:rPr lang="en-US" sz="2000" dirty="0" err="1"/>
              <a:t>ambiente</a:t>
            </a:r>
            <a:r>
              <a:rPr lang="en-US" sz="2000" dirty="0"/>
              <a:t> y los </a:t>
            </a:r>
            <a:r>
              <a:rPr lang="en-US" sz="2000" dirty="0" err="1"/>
              <a:t>recursos</a:t>
            </a:r>
            <a:r>
              <a:rPr lang="en-US" sz="2000" dirty="0"/>
              <a:t> naturales, </a:t>
            </a:r>
            <a:r>
              <a:rPr lang="en-US" sz="2000" dirty="0" err="1"/>
              <a:t>así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para </a:t>
            </a:r>
            <a:r>
              <a:rPr lang="en-US" sz="2000" dirty="0" err="1"/>
              <a:t>cambio</a:t>
            </a:r>
            <a:r>
              <a:rPr lang="en-US" sz="2000" dirty="0"/>
              <a:t> </a:t>
            </a:r>
            <a:r>
              <a:rPr lang="en-US" sz="2000" dirty="0" err="1"/>
              <a:t>climático</a:t>
            </a:r>
            <a:r>
              <a:rPr lang="en-US" sz="2000" dirty="0"/>
              <a:t>.</a:t>
            </a:r>
          </a:p>
          <a:p>
            <a:pPr marL="241093">
              <a:buClr>
                <a:srgbClr val="C00000"/>
              </a:buClr>
            </a:pPr>
            <a:r>
              <a:rPr lang="en-US" sz="2000" dirty="0" err="1"/>
              <a:t>Recaudación</a:t>
            </a:r>
            <a:r>
              <a:rPr lang="en-US" sz="2000" dirty="0"/>
              <a:t>, </a:t>
            </a:r>
            <a:r>
              <a:rPr lang="en-US" sz="2000" dirty="0" err="1"/>
              <a:t>combina</a:t>
            </a:r>
            <a:r>
              <a:rPr lang="en-US" sz="2000" dirty="0"/>
              <a:t>, </a:t>
            </a:r>
            <a:r>
              <a:rPr lang="en-US" sz="2000" dirty="0" err="1"/>
              <a:t>coordinación</a:t>
            </a:r>
            <a:r>
              <a:rPr lang="en-US" sz="2000" dirty="0"/>
              <a:t> </a:t>
            </a:r>
            <a:r>
              <a:rPr lang="en-US" sz="2000" dirty="0" err="1"/>
              <a:t>fuentes</a:t>
            </a:r>
            <a:r>
              <a:rPr lang="en-US" sz="2000" dirty="0"/>
              <a:t> </a:t>
            </a:r>
            <a:r>
              <a:rPr lang="en-US" sz="2000" dirty="0" err="1"/>
              <a:t>financieras</a:t>
            </a:r>
            <a:r>
              <a:rPr lang="en-US" sz="2000" dirty="0"/>
              <a:t> y </a:t>
            </a:r>
            <a:r>
              <a:rPr lang="en-US" sz="2000" dirty="0" err="1"/>
              <a:t>recursos</a:t>
            </a:r>
            <a:r>
              <a:rPr lang="en-US" sz="2000" dirty="0"/>
              <a:t>, que </a:t>
            </a:r>
            <a:r>
              <a:rPr lang="en-US" sz="2000" dirty="0" err="1"/>
              <a:t>podrán</a:t>
            </a:r>
            <a:r>
              <a:rPr lang="en-US" sz="2000" dirty="0"/>
              <a:t> ser </a:t>
            </a:r>
            <a:r>
              <a:rPr lang="en-US" sz="2000" dirty="0" err="1"/>
              <a:t>utilizados</a:t>
            </a:r>
            <a:r>
              <a:rPr lang="en-US" sz="2000" dirty="0"/>
              <a:t> por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beneficiarios</a:t>
            </a:r>
            <a:r>
              <a:rPr lang="en-US" sz="2000" dirty="0"/>
              <a:t>.</a:t>
            </a:r>
          </a:p>
        </p:txBody>
      </p:sp>
      <p:pic>
        <p:nvPicPr>
          <p:cNvPr id="8" name="Imagen 53">
            <a:extLst>
              <a:ext uri="{FF2B5EF4-FFF2-40B4-BE49-F238E27FC236}">
                <a16:creationId xmlns:a16="http://schemas.microsoft.com/office/drawing/2014/main" id="{FB79EE9E-8F5C-4A48-ADA8-A2BF6C541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0" r="-2" b="42650"/>
          <a:stretch/>
        </p:blipFill>
        <p:spPr bwMode="auto">
          <a:xfrm>
            <a:off x="7684007" y="603504"/>
            <a:ext cx="4050792" cy="5577840"/>
          </a:xfrm>
          <a:prstGeom prst="rect">
            <a:avLst/>
          </a:prstGeom>
          <a:noFill/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6859B-2A8D-4CC9-8D75-AC6E16274C6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12648" y="6356350"/>
            <a:ext cx="19305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9760EF-9EEB-41B2-A2FA-03D847F45157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11/18/2020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E24F68-F486-4123-8DE7-177C25143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6661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GIZ-Unternehmenspräsentation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58788E-B51C-48EA-BE6B-580AAF28AF3C}"/>
              </a:ext>
            </a:extLst>
          </p:cNvPr>
          <p:cNvSpPr/>
          <p:nvPr/>
        </p:nvSpPr>
        <p:spPr>
          <a:xfrm rot="16200000">
            <a:off x="10764830" y="5430073"/>
            <a:ext cx="2052199" cy="834461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76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AD3FD8-7AD7-4A69-9F6B-17BD89A78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13B82-E7C3-4616-A0D4-8E5D8F2EA7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0D09713-6FEF-4993-9CA2-FB532E9EED2A}"/>
              </a:ext>
            </a:extLst>
          </p:cNvPr>
          <p:cNvSpPr txBox="1">
            <a:spLocks/>
          </p:cNvSpPr>
          <p:nvPr/>
        </p:nvSpPr>
        <p:spPr>
          <a:xfrm>
            <a:off x="1060991" y="496041"/>
            <a:ext cx="10070017" cy="617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Ejemplos de instrumentos ambientales locales</a:t>
            </a:r>
          </a:p>
        </p:txBody>
      </p:sp>
      <p:graphicFrame>
        <p:nvGraphicFramePr>
          <p:cNvPr id="7" name="4 Diagrama">
            <a:extLst>
              <a:ext uri="{FF2B5EF4-FFF2-40B4-BE49-F238E27FC236}">
                <a16:creationId xmlns:a16="http://schemas.microsoft.com/office/drawing/2014/main" id="{7F5A8FA5-D582-4F97-8438-D9AB46003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78519"/>
              </p:ext>
            </p:extLst>
          </p:nvPr>
        </p:nvGraphicFramePr>
        <p:xfrm>
          <a:off x="2055461" y="1397664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F3084118-572C-4440-98E6-5002FADE7A83}"/>
              </a:ext>
            </a:extLst>
          </p:cNvPr>
          <p:cNvGrpSpPr/>
          <p:nvPr/>
        </p:nvGrpSpPr>
        <p:grpSpPr>
          <a:xfrm>
            <a:off x="7701566" y="5203064"/>
            <a:ext cx="4490434" cy="1654935"/>
            <a:chOff x="2574415" y="4307369"/>
            <a:chExt cx="9617585" cy="2573878"/>
          </a:xfrm>
        </p:grpSpPr>
        <p:sp>
          <p:nvSpPr>
            <p:cNvPr id="9" name="Rechteck 1">
              <a:extLst>
                <a:ext uri="{FF2B5EF4-FFF2-40B4-BE49-F238E27FC236}">
                  <a16:creationId xmlns:a16="http://schemas.microsoft.com/office/drawing/2014/main" id="{9C346374-C32A-48F4-ABC1-DB35B0D0AAB2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Freihandform: Form 3">
              <a:extLst>
                <a:ext uri="{FF2B5EF4-FFF2-40B4-BE49-F238E27FC236}">
                  <a16:creationId xmlns:a16="http://schemas.microsoft.com/office/drawing/2014/main" id="{0EA2C4A2-F9AE-4211-A996-DE91A140BE71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799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D8790D-B3A4-48A2-9519-4A8065C407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36F12-5DE5-4624-AFBE-7227C42B0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6B1BBF6-9C41-48D1-8614-7CB3F926660F}"/>
              </a:ext>
            </a:extLst>
          </p:cNvPr>
          <p:cNvSpPr txBox="1">
            <a:spLocks/>
          </p:cNvSpPr>
          <p:nvPr/>
        </p:nvSpPr>
        <p:spPr bwMode="auto">
          <a:xfrm>
            <a:off x="594558" y="418543"/>
            <a:ext cx="5231931" cy="11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aseline="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2000" b="1" kern="0" dirty="0">
                <a:solidFill>
                  <a:srgbClr val="C00000"/>
                </a:solidFill>
              </a:rPr>
              <a:t>Elección del mejor instrumento fiscal ambiental aplicable a cada entidad federativa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8F0C14-FABA-4B09-9856-9F3CA21A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 bwMode="auto">
          <a:xfrm>
            <a:off x="6830563" y="318374"/>
            <a:ext cx="4038525" cy="622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CB99924-BD7E-4D98-BB18-E68D8636E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8" t="18839" r="32261" b="7302"/>
          <a:stretch/>
        </p:blipFill>
        <p:spPr bwMode="auto">
          <a:xfrm>
            <a:off x="2121078" y="1400861"/>
            <a:ext cx="3240360" cy="405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">
            <a:extLst>
              <a:ext uri="{FF2B5EF4-FFF2-40B4-BE49-F238E27FC236}">
                <a16:creationId xmlns:a16="http://schemas.microsoft.com/office/drawing/2014/main" id="{AE202C18-F2A4-4D5C-8184-B310EF6E0D2A}"/>
              </a:ext>
            </a:extLst>
          </p:cNvPr>
          <p:cNvGrpSpPr/>
          <p:nvPr/>
        </p:nvGrpSpPr>
        <p:grpSpPr>
          <a:xfrm rot="5400000">
            <a:off x="-1417749" y="3785315"/>
            <a:ext cx="4490434" cy="1654935"/>
            <a:chOff x="2574415" y="4307369"/>
            <a:chExt cx="9617585" cy="2573878"/>
          </a:xfrm>
        </p:grpSpPr>
        <p:sp>
          <p:nvSpPr>
            <p:cNvPr id="24" name="Rechteck 1">
              <a:extLst>
                <a:ext uri="{FF2B5EF4-FFF2-40B4-BE49-F238E27FC236}">
                  <a16:creationId xmlns:a16="http://schemas.microsoft.com/office/drawing/2014/main" id="{5070B092-F30A-40D3-97F5-1791A9434C30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Freihandform: Form 3">
              <a:extLst>
                <a:ext uri="{FF2B5EF4-FFF2-40B4-BE49-F238E27FC236}">
                  <a16:creationId xmlns:a16="http://schemas.microsoft.com/office/drawing/2014/main" id="{A3D9B5A7-74BA-4F33-AFE2-D87EBB612141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62EB681-988D-4EBE-BD6A-5BD37A6EEFCC}"/>
              </a:ext>
            </a:extLst>
          </p:cNvPr>
          <p:cNvSpPr txBox="1"/>
          <p:nvPr/>
        </p:nvSpPr>
        <p:spPr>
          <a:xfrm>
            <a:off x="1398899" y="57691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MX" sz="1800" dirty="0">
                <a:hlinkClick r:id="rId6"/>
              </a:rPr>
              <a:t>http://iki-alliance.mx/guia-financiamiento-climatico-las-entidades-federativas-mexico/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07470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B2BDC-2A98-4329-B193-65085A28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50" y="188259"/>
            <a:ext cx="10792360" cy="989213"/>
          </a:xfrm>
        </p:spPr>
        <p:txBody>
          <a:bodyPr/>
          <a:lstStyle/>
          <a:p>
            <a:r>
              <a:rPr lang="es-MX" sz="4000" dirty="0">
                <a:solidFill>
                  <a:srgbClr val="C00000"/>
                </a:solidFill>
              </a:rPr>
              <a:t>Curso virtual financiamiento climático </a:t>
            </a:r>
            <a:endParaRPr lang="es-MX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DA186C-A2AF-4DF3-B50F-6343432B5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BF4EF-7F5A-4ECE-9B8F-5621F229A8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grpSp>
        <p:nvGrpSpPr>
          <p:cNvPr id="100" name="Gruppieren 1">
            <a:extLst>
              <a:ext uri="{FF2B5EF4-FFF2-40B4-BE49-F238E27FC236}">
                <a16:creationId xmlns:a16="http://schemas.microsoft.com/office/drawing/2014/main" id="{D6B289C1-C88A-48F3-8785-92480C97A9A1}"/>
              </a:ext>
            </a:extLst>
          </p:cNvPr>
          <p:cNvGrpSpPr/>
          <p:nvPr/>
        </p:nvGrpSpPr>
        <p:grpSpPr>
          <a:xfrm>
            <a:off x="7539487" y="5001594"/>
            <a:ext cx="4652513" cy="1893521"/>
            <a:chOff x="2574415" y="4307369"/>
            <a:chExt cx="9617585" cy="2573878"/>
          </a:xfrm>
        </p:grpSpPr>
        <p:sp>
          <p:nvSpPr>
            <p:cNvPr id="101" name="Rechteck 1">
              <a:extLst>
                <a:ext uri="{FF2B5EF4-FFF2-40B4-BE49-F238E27FC236}">
                  <a16:creationId xmlns:a16="http://schemas.microsoft.com/office/drawing/2014/main" id="{B291DA69-A771-4C0B-B731-C49C07A8D5A8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Freihandform: Form 3">
              <a:extLst>
                <a:ext uri="{FF2B5EF4-FFF2-40B4-BE49-F238E27FC236}">
                  <a16:creationId xmlns:a16="http://schemas.microsoft.com/office/drawing/2014/main" id="{FFAF98E6-CC0C-4F4A-9AF0-ADEC05585A51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0A006ED2-6E06-44FB-955E-F7EF65C047B1}"/>
              </a:ext>
            </a:extLst>
          </p:cNvPr>
          <p:cNvSpPr txBox="1">
            <a:spLocks/>
          </p:cNvSpPr>
          <p:nvPr/>
        </p:nvSpPr>
        <p:spPr>
          <a:xfrm>
            <a:off x="594254" y="1023012"/>
            <a:ext cx="5811079" cy="118241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9D2449"/>
                </a:solidFill>
                <a:latin typeface="Montserrat Medium" panose="00000600000000000000" pitchFamily="2" charset="0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tx1"/>
                </a:solidFill>
                <a:latin typeface="+mj-lt"/>
              </a:rPr>
              <a:t>Objetivo: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8706D6-6C08-43B2-8103-064BCD269675}"/>
              </a:ext>
            </a:extLst>
          </p:cNvPr>
          <p:cNvSpPr txBox="1"/>
          <p:nvPr/>
        </p:nvSpPr>
        <p:spPr>
          <a:xfrm>
            <a:off x="579051" y="1904439"/>
            <a:ext cx="5666474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Crear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curso digital que permita crear capacidades a nivel local en materia de </a:t>
            </a:r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financiamiento climático municipal </a:t>
            </a:r>
            <a: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el diseño, implementación y evaluación de proyectos.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509587-7C98-4B9E-9F4C-B0458968A5CD}"/>
              </a:ext>
            </a:extLst>
          </p:cNvPr>
          <p:cNvSpPr txBox="1"/>
          <p:nvPr/>
        </p:nvSpPr>
        <p:spPr>
          <a:xfrm>
            <a:off x="6714666" y="1731111"/>
            <a:ext cx="4898284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0"/>
              </a:spcAft>
            </a:pP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Se espera </a:t>
            </a:r>
            <a:r>
              <a:rPr lang="es-MX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fortalecer las capacidades  de los más de 2300 municipios</a:t>
            </a: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del país para que logren formular proyectos robustos que sean factibles de acceder a financiamiento climático y de esa forma logren implementar sus </a:t>
            </a:r>
            <a:r>
              <a:rPr lang="es-MX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medidas de mitigación y adaptación </a:t>
            </a: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desde lo local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ACE893-D71D-443F-9F03-60FD9E8256AC}"/>
              </a:ext>
            </a:extLst>
          </p:cNvPr>
          <p:cNvSpPr txBox="1"/>
          <p:nvPr/>
        </p:nvSpPr>
        <p:spPr>
          <a:xfrm>
            <a:off x="2623881" y="3417501"/>
            <a:ext cx="3621643" cy="2554545"/>
          </a:xfrm>
          <a:prstGeom prst="rect">
            <a:avLst/>
          </a:prstGeom>
          <a:solidFill>
            <a:srgbClr val="44454A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Módulos</a:t>
            </a:r>
          </a:p>
          <a:p>
            <a:pPr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Meses</a:t>
            </a:r>
          </a:p>
          <a:p>
            <a:pPr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 3 lecciones semanales</a:t>
            </a:r>
          </a:p>
          <a:p>
            <a:pPr>
              <a:defRPr/>
            </a:pP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Autocontenido </a:t>
            </a:r>
          </a:p>
          <a:p>
            <a:pPr>
              <a:defRPr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Dinámico (microlearning)</a:t>
            </a:r>
          </a:p>
          <a:p>
            <a:pPr>
              <a:defRPr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Retroalimentación constante  </a:t>
            </a:r>
          </a:p>
          <a:p>
            <a:pPr>
              <a:defRPr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interactivas / Gamificación</a:t>
            </a:r>
          </a:p>
          <a:p>
            <a:pPr>
              <a:defRPr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Evaluaciones parciales</a:t>
            </a:r>
          </a:p>
          <a:p>
            <a:pPr>
              <a:defRPr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descargable</a:t>
            </a:r>
          </a:p>
        </p:txBody>
      </p:sp>
      <p:pic>
        <p:nvPicPr>
          <p:cNvPr id="12" name="Gráfico 3" descr="Ordenador">
            <a:extLst>
              <a:ext uri="{FF2B5EF4-FFF2-40B4-BE49-F238E27FC236}">
                <a16:creationId xmlns:a16="http://schemas.microsoft.com/office/drawing/2014/main" id="{34304443-2982-4D72-8205-733592BF7A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3344533"/>
            <a:ext cx="1725613" cy="17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">
            <a:extLst>
              <a:ext uri="{FF2B5EF4-FFF2-40B4-BE49-F238E27FC236}">
                <a16:creationId xmlns:a16="http://schemas.microsoft.com/office/drawing/2014/main" id="{4BD9F0FD-AB05-1648-A8AB-9A8219B59340}"/>
              </a:ext>
            </a:extLst>
          </p:cNvPr>
          <p:cNvSpPr/>
          <p:nvPr/>
        </p:nvSpPr>
        <p:spPr>
          <a:xfrm rot="16200000">
            <a:off x="10764830" y="5430073"/>
            <a:ext cx="2052199" cy="834461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">
            <a:extLst>
              <a:ext uri="{FF2B5EF4-FFF2-40B4-BE49-F238E27FC236}">
                <a16:creationId xmlns:a16="http://schemas.microsoft.com/office/drawing/2014/main" id="{B1DDF306-2811-224C-83E6-EFFFC07F24E6}"/>
              </a:ext>
            </a:extLst>
          </p:cNvPr>
          <p:cNvSpPr/>
          <p:nvPr/>
        </p:nvSpPr>
        <p:spPr>
          <a:xfrm rot="5400000">
            <a:off x="-652793" y="652792"/>
            <a:ext cx="2456082" cy="1150497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6BB2A9-0AB9-43F1-AC40-92AB457FD849}"/>
              </a:ext>
            </a:extLst>
          </p:cNvPr>
          <p:cNvSpPr txBox="1">
            <a:spLocks/>
          </p:cNvSpPr>
          <p:nvPr/>
        </p:nvSpPr>
        <p:spPr>
          <a:xfrm>
            <a:off x="1287865" y="727183"/>
            <a:ext cx="7683607" cy="10017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curso es un esfuerzo conjunto entre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INAFED, SEMARNAT y GIZ</a:t>
            </a: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para constituir una herramienta de fortalecimiento institucional dirigida a gobiernos municipales.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419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AAE1C5-9BC3-476D-840F-19FDD5B56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651973"/>
              </p:ext>
            </p:extLst>
          </p:nvPr>
        </p:nvGraphicFramePr>
        <p:xfrm>
          <a:off x="942809" y="1728896"/>
          <a:ext cx="8822293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39">
            <a:extLst>
              <a:ext uri="{FF2B5EF4-FFF2-40B4-BE49-F238E27FC236}">
                <a16:creationId xmlns:a16="http://schemas.microsoft.com/office/drawing/2014/main" id="{3750F16B-BAA4-49B5-9578-5D3DEF09F81A}"/>
              </a:ext>
            </a:extLst>
          </p:cNvPr>
          <p:cNvSpPr/>
          <p:nvPr/>
        </p:nvSpPr>
        <p:spPr>
          <a:xfrm>
            <a:off x="9557413" y="461698"/>
            <a:ext cx="2001983" cy="1267198"/>
          </a:xfrm>
          <a:custGeom>
            <a:avLst/>
            <a:gdLst>
              <a:gd name="connsiteX0" fmla="*/ 0 w 2613158"/>
              <a:gd name="connsiteY0" fmla="*/ 0 h 1903494"/>
              <a:gd name="connsiteX1" fmla="*/ 705553 w 2613158"/>
              <a:gd name="connsiteY1" fmla="*/ 0 h 1903494"/>
              <a:gd name="connsiteX2" fmla="*/ 1411105 w 2613158"/>
              <a:gd name="connsiteY2" fmla="*/ 0 h 1903494"/>
              <a:gd name="connsiteX3" fmla="*/ 1986000 w 2613158"/>
              <a:gd name="connsiteY3" fmla="*/ 0 h 1903494"/>
              <a:gd name="connsiteX4" fmla="*/ 2613158 w 2613158"/>
              <a:gd name="connsiteY4" fmla="*/ 0 h 1903494"/>
              <a:gd name="connsiteX5" fmla="*/ 2613158 w 2613158"/>
              <a:gd name="connsiteY5" fmla="*/ 596428 h 1903494"/>
              <a:gd name="connsiteX6" fmla="*/ 2613158 w 2613158"/>
              <a:gd name="connsiteY6" fmla="*/ 1173821 h 1903494"/>
              <a:gd name="connsiteX7" fmla="*/ 2613158 w 2613158"/>
              <a:gd name="connsiteY7" fmla="*/ 1903494 h 1903494"/>
              <a:gd name="connsiteX8" fmla="*/ 1933737 w 2613158"/>
              <a:gd name="connsiteY8" fmla="*/ 1903494 h 1903494"/>
              <a:gd name="connsiteX9" fmla="*/ 1280447 w 2613158"/>
              <a:gd name="connsiteY9" fmla="*/ 1903494 h 1903494"/>
              <a:gd name="connsiteX10" fmla="*/ 627158 w 2613158"/>
              <a:gd name="connsiteY10" fmla="*/ 1903494 h 1903494"/>
              <a:gd name="connsiteX11" fmla="*/ 0 w 2613158"/>
              <a:gd name="connsiteY11" fmla="*/ 1903494 h 1903494"/>
              <a:gd name="connsiteX12" fmla="*/ 0 w 2613158"/>
              <a:gd name="connsiteY12" fmla="*/ 1268996 h 1903494"/>
              <a:gd name="connsiteX13" fmla="*/ 0 w 2613158"/>
              <a:gd name="connsiteY13" fmla="*/ 634498 h 1903494"/>
              <a:gd name="connsiteX14" fmla="*/ 0 w 2613158"/>
              <a:gd name="connsiteY14" fmla="*/ 0 h 19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3158" h="1903494" extrusionOk="0">
                <a:moveTo>
                  <a:pt x="0" y="0"/>
                </a:moveTo>
                <a:cubicBezTo>
                  <a:pt x="191140" y="12061"/>
                  <a:pt x="553594" y="23053"/>
                  <a:pt x="705553" y="0"/>
                </a:cubicBezTo>
                <a:cubicBezTo>
                  <a:pt x="857512" y="-23053"/>
                  <a:pt x="1200453" y="-12947"/>
                  <a:pt x="1411105" y="0"/>
                </a:cubicBezTo>
                <a:cubicBezTo>
                  <a:pt x="1621757" y="12947"/>
                  <a:pt x="1797278" y="22299"/>
                  <a:pt x="1986000" y="0"/>
                </a:cubicBezTo>
                <a:cubicBezTo>
                  <a:pt x="2174722" y="-22299"/>
                  <a:pt x="2453557" y="-24501"/>
                  <a:pt x="2613158" y="0"/>
                </a:cubicBezTo>
                <a:cubicBezTo>
                  <a:pt x="2625787" y="251720"/>
                  <a:pt x="2611036" y="362922"/>
                  <a:pt x="2613158" y="596428"/>
                </a:cubicBezTo>
                <a:cubicBezTo>
                  <a:pt x="2615280" y="829934"/>
                  <a:pt x="2590077" y="890463"/>
                  <a:pt x="2613158" y="1173821"/>
                </a:cubicBezTo>
                <a:cubicBezTo>
                  <a:pt x="2636239" y="1457179"/>
                  <a:pt x="2592451" y="1602226"/>
                  <a:pt x="2613158" y="1903494"/>
                </a:cubicBezTo>
                <a:cubicBezTo>
                  <a:pt x="2369772" y="1919680"/>
                  <a:pt x="2138340" y="1900046"/>
                  <a:pt x="1933737" y="1903494"/>
                </a:cubicBezTo>
                <a:cubicBezTo>
                  <a:pt x="1729134" y="1906942"/>
                  <a:pt x="1587302" y="1916527"/>
                  <a:pt x="1280447" y="1903494"/>
                </a:cubicBezTo>
                <a:cubicBezTo>
                  <a:pt x="973592" y="1890462"/>
                  <a:pt x="794968" y="1893270"/>
                  <a:pt x="627158" y="1903494"/>
                </a:cubicBezTo>
                <a:cubicBezTo>
                  <a:pt x="459348" y="1913718"/>
                  <a:pt x="174532" y="1884253"/>
                  <a:pt x="0" y="1903494"/>
                </a:cubicBezTo>
                <a:cubicBezTo>
                  <a:pt x="25693" y="1668103"/>
                  <a:pt x="23919" y="1569099"/>
                  <a:pt x="0" y="1268996"/>
                </a:cubicBezTo>
                <a:cubicBezTo>
                  <a:pt x="-23919" y="968893"/>
                  <a:pt x="23609" y="900413"/>
                  <a:pt x="0" y="634498"/>
                </a:cubicBezTo>
                <a:cubicBezTo>
                  <a:pt x="-23609" y="368583"/>
                  <a:pt x="16315" y="27206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F1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MX" sz="1600" b="1" dirty="0">
                <a:solidFill>
                  <a:srgbClr val="9F1C3D"/>
                </a:solidFill>
              </a:rPr>
              <a:t>EMPRESA CONSULTORA</a:t>
            </a:r>
          </a:p>
        </p:txBody>
      </p:sp>
      <p:pic>
        <p:nvPicPr>
          <p:cNvPr id="9" name="Imagen 17">
            <a:extLst>
              <a:ext uri="{FF2B5EF4-FFF2-40B4-BE49-F238E27FC236}">
                <a16:creationId xmlns:a16="http://schemas.microsoft.com/office/drawing/2014/main" id="{CD42B11A-CE08-48F8-92D7-E558533F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975" y="461698"/>
            <a:ext cx="1369364" cy="90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33DB03A-A9CE-49E4-AB66-E66913B6F0EA}"/>
              </a:ext>
            </a:extLst>
          </p:cNvPr>
          <p:cNvSpPr/>
          <p:nvPr/>
        </p:nvSpPr>
        <p:spPr>
          <a:xfrm>
            <a:off x="3402613" y="4438230"/>
            <a:ext cx="5871089" cy="2308324"/>
          </a:xfrm>
          <a:prstGeom prst="rect">
            <a:avLst/>
          </a:prstGeom>
          <a:solidFill>
            <a:srgbClr val="44454A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MI. Ciclo de Financiamiento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MII. Introducción al Diseño y Administración de Proyectos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MIII. Elementos comunes de las acciones de Mitigación y Adaptación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MIV. Medidas de Mitigación del Cambio Climático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MV. Medidas de Adaptación 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MVI. Monitoreo, Evaluación y Cierre de Proyectos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MVII. Ciclo de proceso de Solicitud de Financiamiento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s-E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MVIII. Proyecto Final</a:t>
            </a:r>
            <a:endParaRPr lang="es-MX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F5B6BD-1BD9-4087-BE49-278C1CFABA2E}"/>
              </a:ext>
            </a:extLst>
          </p:cNvPr>
          <p:cNvSpPr txBox="1"/>
          <p:nvPr/>
        </p:nvSpPr>
        <p:spPr>
          <a:xfrm>
            <a:off x="305625" y="4559593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B40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</a:p>
        </p:txBody>
      </p:sp>
      <p:sp>
        <p:nvSpPr>
          <p:cNvPr id="18" name="Freeform 137">
            <a:extLst>
              <a:ext uri="{FF2B5EF4-FFF2-40B4-BE49-F238E27FC236}">
                <a16:creationId xmlns:a16="http://schemas.microsoft.com/office/drawing/2014/main" id="{2048B753-3767-4693-807C-64B753AF5B45}"/>
              </a:ext>
            </a:extLst>
          </p:cNvPr>
          <p:cNvSpPr>
            <a:spLocks/>
          </p:cNvSpPr>
          <p:nvPr/>
        </p:nvSpPr>
        <p:spPr bwMode="auto">
          <a:xfrm rot="7100917">
            <a:off x="1535282" y="4477710"/>
            <a:ext cx="1242353" cy="1656545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D85E819A-A41A-4564-BAE8-8843BC3042E8}"/>
              </a:ext>
            </a:extLst>
          </p:cNvPr>
          <p:cNvSpPr/>
          <p:nvPr/>
        </p:nvSpPr>
        <p:spPr>
          <a:xfrm rot="5400000">
            <a:off x="-983166" y="980404"/>
            <a:ext cx="3429000" cy="1468192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ángulo 7">
            <a:hlinkClick r:id="rId4"/>
            <a:extLst>
              <a:ext uri="{FF2B5EF4-FFF2-40B4-BE49-F238E27FC236}">
                <a16:creationId xmlns:a16="http://schemas.microsoft.com/office/drawing/2014/main" id="{F58CCD12-FBF5-45ED-A979-5966AF95B434}"/>
              </a:ext>
            </a:extLst>
          </p:cNvPr>
          <p:cNvSpPr/>
          <p:nvPr/>
        </p:nvSpPr>
        <p:spPr>
          <a:xfrm>
            <a:off x="1907954" y="258284"/>
            <a:ext cx="1766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tx1"/>
                </a:solidFill>
              </a:rPr>
              <a:t>VIDEO</a:t>
            </a:r>
          </a:p>
        </p:txBody>
      </p:sp>
      <p:grpSp>
        <p:nvGrpSpPr>
          <p:cNvPr id="6" name="Gruppieren 1">
            <a:extLst>
              <a:ext uri="{FF2B5EF4-FFF2-40B4-BE49-F238E27FC236}">
                <a16:creationId xmlns:a16="http://schemas.microsoft.com/office/drawing/2014/main" id="{07A26CED-BE86-4D88-9F53-09483B82F684}"/>
              </a:ext>
            </a:extLst>
          </p:cNvPr>
          <p:cNvGrpSpPr/>
          <p:nvPr/>
        </p:nvGrpSpPr>
        <p:grpSpPr>
          <a:xfrm>
            <a:off x="6167143" y="5307425"/>
            <a:ext cx="6024857" cy="1562932"/>
            <a:chOff x="2574415" y="4307369"/>
            <a:chExt cx="9617585" cy="2573878"/>
          </a:xfrm>
        </p:grpSpPr>
        <p:sp>
          <p:nvSpPr>
            <p:cNvPr id="9" name="Rechteck 1">
              <a:extLst>
                <a:ext uri="{FF2B5EF4-FFF2-40B4-BE49-F238E27FC236}">
                  <a16:creationId xmlns:a16="http://schemas.microsoft.com/office/drawing/2014/main" id="{21FDF9E8-363E-423D-8B64-FE9C612D5627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Freihandform: Form 3">
              <a:extLst>
                <a:ext uri="{FF2B5EF4-FFF2-40B4-BE49-F238E27FC236}">
                  <a16:creationId xmlns:a16="http://schemas.microsoft.com/office/drawing/2014/main" id="{3C8EE9A1-C5CB-4784-88E6-38E8E188F130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2" name="Elementos multimedia en línea 1" title="Video demo curso Financiamiento Climático">
            <a:hlinkClick r:id="" action="ppaction://media"/>
            <a:extLst>
              <a:ext uri="{FF2B5EF4-FFF2-40B4-BE49-F238E27FC236}">
                <a16:creationId xmlns:a16="http://schemas.microsoft.com/office/drawing/2014/main" id="{9DD8B422-49B3-4C02-8507-82DE5794F3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65430" y="1150622"/>
            <a:ext cx="9036006" cy="50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>
            <a:extLst>
              <a:ext uri="{FF2B5EF4-FFF2-40B4-BE49-F238E27FC236}">
                <a16:creationId xmlns:a16="http://schemas.microsoft.com/office/drawing/2014/main" id="{D85E819A-A41A-4564-BAE8-8843BC3042E8}"/>
              </a:ext>
            </a:extLst>
          </p:cNvPr>
          <p:cNvSpPr/>
          <p:nvPr/>
        </p:nvSpPr>
        <p:spPr>
          <a:xfrm rot="5400000">
            <a:off x="-653451" y="653453"/>
            <a:ext cx="3429000" cy="2122098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1">
            <a:extLst>
              <a:ext uri="{FF2B5EF4-FFF2-40B4-BE49-F238E27FC236}">
                <a16:creationId xmlns:a16="http://schemas.microsoft.com/office/drawing/2014/main" id="{A94CCC75-FD3C-4D26-994F-6E5B15BAA845}"/>
              </a:ext>
            </a:extLst>
          </p:cNvPr>
          <p:cNvSpPr/>
          <p:nvPr/>
        </p:nvSpPr>
        <p:spPr>
          <a:xfrm rot="16200000">
            <a:off x="8964285" y="3630284"/>
            <a:ext cx="3666226" cy="2789206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8CCD12-FBF5-45ED-A979-5966AF95B434}"/>
              </a:ext>
            </a:extLst>
          </p:cNvPr>
          <p:cNvSpPr/>
          <p:nvPr/>
        </p:nvSpPr>
        <p:spPr>
          <a:xfrm>
            <a:off x="2736170" y="2683941"/>
            <a:ext cx="6719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Dudas y comentarios</a:t>
            </a:r>
          </a:p>
        </p:txBody>
      </p:sp>
    </p:spTree>
    <p:extLst>
      <p:ext uri="{BB962C8B-B14F-4D97-AF65-F5344CB8AC3E}">
        <p14:creationId xmlns:p14="http://schemas.microsoft.com/office/powerpoint/2010/main" val="408279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27FE5C3F-4EEF-448B-9909-3658B23E9A12}"/>
              </a:ext>
            </a:extLst>
          </p:cNvPr>
          <p:cNvSpPr txBox="1">
            <a:spLocks/>
          </p:cNvSpPr>
          <p:nvPr/>
        </p:nvSpPr>
        <p:spPr>
          <a:xfrm>
            <a:off x="3838575" y="1608201"/>
            <a:ext cx="451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>
                <a:solidFill>
                  <a:srgbClr val="70675C"/>
                </a:solidFill>
              </a:rPr>
              <a:t>¡Muchas </a:t>
            </a:r>
            <a:r>
              <a:rPr lang="es-MX" spc="-5">
                <a:solidFill>
                  <a:srgbClr val="70675C"/>
                </a:solidFill>
              </a:rPr>
              <a:t>gracias por su</a:t>
            </a:r>
            <a:r>
              <a:rPr lang="es-MX">
                <a:solidFill>
                  <a:srgbClr val="70675C"/>
                </a:solidFill>
              </a:rPr>
              <a:t> </a:t>
            </a:r>
            <a:r>
              <a:rPr lang="es-MX" spc="-5">
                <a:solidFill>
                  <a:srgbClr val="70675C"/>
                </a:solidFill>
              </a:rPr>
              <a:t>atención!</a:t>
            </a:r>
            <a:endParaRPr lang="es-MX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21D461A-516B-4F5E-8FEE-1277FAF6F826}"/>
              </a:ext>
            </a:extLst>
          </p:cNvPr>
          <p:cNvSpPr/>
          <p:nvPr/>
        </p:nvSpPr>
        <p:spPr>
          <a:xfrm>
            <a:off x="3992491" y="2351640"/>
            <a:ext cx="3453415" cy="105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D9333823-0506-46C3-8C52-BE8740CCBAF4}"/>
              </a:ext>
            </a:extLst>
          </p:cNvPr>
          <p:cNvSpPr/>
          <p:nvPr/>
        </p:nvSpPr>
        <p:spPr>
          <a:xfrm>
            <a:off x="3992491" y="2404544"/>
            <a:ext cx="3385185" cy="0"/>
          </a:xfrm>
          <a:custGeom>
            <a:avLst/>
            <a:gdLst/>
            <a:ahLst/>
            <a:cxnLst/>
            <a:rect l="l" t="t" r="r" b="b"/>
            <a:pathLst>
              <a:path w="3385185">
                <a:moveTo>
                  <a:pt x="0" y="0"/>
                </a:moveTo>
                <a:lnTo>
                  <a:pt x="3384677" y="0"/>
                </a:lnTo>
              </a:path>
            </a:pathLst>
          </a:custGeom>
          <a:ln w="38100">
            <a:solidFill>
              <a:srgbClr val="C7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0712FC19-79D6-4206-87AF-7EE1766AAB05}"/>
              </a:ext>
            </a:extLst>
          </p:cNvPr>
          <p:cNvSpPr txBox="1"/>
          <p:nvPr/>
        </p:nvSpPr>
        <p:spPr>
          <a:xfrm>
            <a:off x="6096000" y="2846070"/>
            <a:ext cx="5606693" cy="2064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Alianza Mexicana Alemana</a:t>
            </a:r>
            <a:r>
              <a:rPr sz="2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endParaRPr sz="2200"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Cambio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Climático</a:t>
            </a:r>
            <a:endParaRPr sz="2200" dirty="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5080" algn="r">
              <a:lnSpc>
                <a:spcPct val="100000"/>
              </a:lnSpc>
              <a:spcBef>
                <a:spcPts val="5"/>
              </a:spcBef>
            </a:pPr>
            <a:r>
              <a:rPr sz="2200" b="1" spc="-20" dirty="0">
                <a:latin typeface="Arial"/>
                <a:cs typeface="Arial"/>
              </a:rPr>
              <a:t>Yuriana </a:t>
            </a:r>
            <a:r>
              <a:rPr sz="2200" b="1" spc="-5" dirty="0">
                <a:latin typeface="Arial"/>
                <a:cs typeface="Arial"/>
              </a:rPr>
              <a:t>González Ulloa  </a:t>
            </a:r>
            <a:endParaRPr lang="es-ES" sz="2200" b="1" spc="-5" dirty="0">
              <a:latin typeface="Arial"/>
              <a:cs typeface="Arial"/>
            </a:endParaRPr>
          </a:p>
          <a:p>
            <a:pPr marL="12700" marR="5080" algn="r">
              <a:lnSpc>
                <a:spcPct val="100000"/>
              </a:lnSpc>
              <a:spcBef>
                <a:spcPts val="5"/>
              </a:spcBef>
            </a:pPr>
            <a:r>
              <a:rPr sz="2200" spc="-5" dirty="0" err="1">
                <a:latin typeface="Arial"/>
                <a:cs typeface="Arial"/>
              </a:rPr>
              <a:t>Asesora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lang="es-ES" sz="2200" spc="-5" dirty="0">
                <a:latin typeface="Arial"/>
                <a:cs typeface="Arial"/>
              </a:rPr>
              <a:t>técnica</a:t>
            </a:r>
            <a:r>
              <a:rPr sz="2200" spc="-5" dirty="0">
                <a:latin typeface="Arial"/>
                <a:cs typeface="Arial"/>
              </a:rPr>
              <a:t> GIZ - México  Mail</a:t>
            </a:r>
            <a:r>
              <a:rPr sz="2200" b="1" spc="-5" dirty="0">
                <a:latin typeface="Arial"/>
                <a:cs typeface="Arial"/>
              </a:rPr>
              <a:t>: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yuriana.gonzalez@giz.de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78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B2BDC-2A98-4329-B193-65085A28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55" y="467248"/>
            <a:ext cx="2524541" cy="720725"/>
          </a:xfrm>
        </p:spPr>
        <p:txBody>
          <a:bodyPr/>
          <a:lstStyle/>
          <a:p>
            <a:r>
              <a:rPr lang="es-MX" sz="3200" dirty="0">
                <a:solidFill>
                  <a:srgbClr val="C00000"/>
                </a:solidFill>
              </a:rPr>
              <a:t>Contexto: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DA186C-A2AF-4DF3-B50F-6343432B5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BF4EF-7F5A-4ECE-9B8F-5621F229A8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grpSp>
        <p:nvGrpSpPr>
          <p:cNvPr id="100" name="Gruppieren 1">
            <a:extLst>
              <a:ext uri="{FF2B5EF4-FFF2-40B4-BE49-F238E27FC236}">
                <a16:creationId xmlns:a16="http://schemas.microsoft.com/office/drawing/2014/main" id="{D6B289C1-C88A-48F3-8785-92480C97A9A1}"/>
              </a:ext>
            </a:extLst>
          </p:cNvPr>
          <p:cNvGrpSpPr/>
          <p:nvPr/>
        </p:nvGrpSpPr>
        <p:grpSpPr>
          <a:xfrm>
            <a:off x="8089557" y="5670027"/>
            <a:ext cx="4114800" cy="1200329"/>
            <a:chOff x="2574415" y="4307369"/>
            <a:chExt cx="9617585" cy="2573878"/>
          </a:xfrm>
        </p:grpSpPr>
        <p:sp>
          <p:nvSpPr>
            <p:cNvPr id="101" name="Rechteck 1">
              <a:extLst>
                <a:ext uri="{FF2B5EF4-FFF2-40B4-BE49-F238E27FC236}">
                  <a16:creationId xmlns:a16="http://schemas.microsoft.com/office/drawing/2014/main" id="{B291DA69-A771-4C0B-B731-C49C07A8D5A8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Freihandform: Form 3">
              <a:extLst>
                <a:ext uri="{FF2B5EF4-FFF2-40B4-BE49-F238E27FC236}">
                  <a16:creationId xmlns:a16="http://schemas.microsoft.com/office/drawing/2014/main" id="{FFAF98E6-CC0C-4F4A-9AF0-ADEC05585A51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5119457-EEF6-4A24-9E33-82ABFE60512E}"/>
              </a:ext>
            </a:extLst>
          </p:cNvPr>
          <p:cNvSpPr txBox="1"/>
          <p:nvPr/>
        </p:nvSpPr>
        <p:spPr>
          <a:xfrm>
            <a:off x="-2135234" y="1986935"/>
            <a:ext cx="5357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00D7854-D7EB-4CB1-AB63-16FCC45B6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72343"/>
              </p:ext>
            </p:extLst>
          </p:nvPr>
        </p:nvGraphicFramePr>
        <p:xfrm>
          <a:off x="2032000" y="719666"/>
          <a:ext cx="8128000" cy="567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asto, firmar, verde, campo&#10;&#10;Descripción generada automáticamente">
            <a:extLst>
              <a:ext uri="{FF2B5EF4-FFF2-40B4-BE49-F238E27FC236}">
                <a16:creationId xmlns:a16="http://schemas.microsoft.com/office/drawing/2014/main" id="{4B21A299-A3A0-4E65-813D-DF03099C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5820" b="3793"/>
          <a:stretch/>
        </p:blipFill>
        <p:spPr>
          <a:xfrm>
            <a:off x="399555" y="2563795"/>
            <a:ext cx="2924096" cy="1465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éxico hacia la coordinación multi-actor para impulsar el financiamiento  climático - IKI Alliance">
            <a:extLst>
              <a:ext uri="{FF2B5EF4-FFF2-40B4-BE49-F238E27FC236}">
                <a16:creationId xmlns:a16="http://schemas.microsoft.com/office/drawing/2014/main" id="{A8381323-5EC6-437D-85F2-44C80E12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51" y="1418829"/>
            <a:ext cx="3162088" cy="32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B2BDC-2A98-4329-B193-65085A28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60" y="359304"/>
            <a:ext cx="3244093" cy="720725"/>
          </a:xfrm>
        </p:spPr>
        <p:txBody>
          <a:bodyPr/>
          <a:lstStyle/>
          <a:p>
            <a:r>
              <a:rPr lang="es-MX" sz="3200" dirty="0">
                <a:solidFill>
                  <a:srgbClr val="C00000"/>
                </a:solidFill>
              </a:rPr>
              <a:t>Actividades GIZ :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DA186C-A2AF-4DF3-B50F-6343432B5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BF4EF-7F5A-4ECE-9B8F-5621F229A8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grpSp>
        <p:nvGrpSpPr>
          <p:cNvPr id="100" name="Gruppieren 1">
            <a:extLst>
              <a:ext uri="{FF2B5EF4-FFF2-40B4-BE49-F238E27FC236}">
                <a16:creationId xmlns:a16="http://schemas.microsoft.com/office/drawing/2014/main" id="{D6B289C1-C88A-48F3-8785-92480C97A9A1}"/>
              </a:ext>
            </a:extLst>
          </p:cNvPr>
          <p:cNvGrpSpPr/>
          <p:nvPr/>
        </p:nvGrpSpPr>
        <p:grpSpPr>
          <a:xfrm>
            <a:off x="8089557" y="5670027"/>
            <a:ext cx="4114800" cy="1200329"/>
            <a:chOff x="2574415" y="4307369"/>
            <a:chExt cx="9617585" cy="2573878"/>
          </a:xfrm>
        </p:grpSpPr>
        <p:sp>
          <p:nvSpPr>
            <p:cNvPr id="101" name="Rechteck 1">
              <a:extLst>
                <a:ext uri="{FF2B5EF4-FFF2-40B4-BE49-F238E27FC236}">
                  <a16:creationId xmlns:a16="http://schemas.microsoft.com/office/drawing/2014/main" id="{B291DA69-A771-4C0B-B731-C49C07A8D5A8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Freihandform: Form 3">
              <a:extLst>
                <a:ext uri="{FF2B5EF4-FFF2-40B4-BE49-F238E27FC236}">
                  <a16:creationId xmlns:a16="http://schemas.microsoft.com/office/drawing/2014/main" id="{FFAF98E6-CC0C-4F4A-9AF0-ADEC05585A51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5119457-EEF6-4A24-9E33-82ABFE60512E}"/>
              </a:ext>
            </a:extLst>
          </p:cNvPr>
          <p:cNvSpPr txBox="1"/>
          <p:nvPr/>
        </p:nvSpPr>
        <p:spPr>
          <a:xfrm>
            <a:off x="6427254" y="1166842"/>
            <a:ext cx="4991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proyecto 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Alianza Mexicana Alemana de Cambio Climático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tiene dentro de sus mandatos el 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apoyar a los gobiernos locales en la búsqueda de mecanismos de financiamiento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permitan la implementación de acciones de mitigación y adaptación a nivel local. </a:t>
            </a:r>
          </a:p>
          <a:p>
            <a:pPr algn="just">
              <a:defRPr/>
            </a:pPr>
            <a:endParaRPr lang="es-419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3EE8492-979F-478F-9F55-734D899C2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664569"/>
              </p:ext>
            </p:extLst>
          </p:nvPr>
        </p:nvGraphicFramePr>
        <p:xfrm>
          <a:off x="759827" y="1390142"/>
          <a:ext cx="5457445" cy="463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26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B2BDC-2A98-4329-B193-65085A28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0" y="361982"/>
            <a:ext cx="10792360" cy="1696906"/>
          </a:xfrm>
        </p:spPr>
        <p:txBody>
          <a:bodyPr/>
          <a:lstStyle/>
          <a:p>
            <a:r>
              <a:rPr lang="es-MX" dirty="0">
                <a:solidFill>
                  <a:srgbClr val="C00000"/>
                </a:solidFill>
              </a:rPr>
              <a:t>Guía de financiamiento climático para las entidades federativas en México (2018)</a:t>
            </a:r>
            <a:br>
              <a:rPr lang="es-MX" dirty="0">
                <a:solidFill>
                  <a:srgbClr val="C00000"/>
                </a:solidFill>
              </a:rPr>
            </a:br>
            <a:br>
              <a:rPr lang="es-MX" dirty="0">
                <a:solidFill>
                  <a:srgbClr val="C00000"/>
                </a:solidFill>
              </a:rPr>
            </a:br>
            <a:r>
              <a:rPr lang="es-MX" dirty="0"/>
              <a:t>Objetivos: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DA186C-A2AF-4DF3-B50F-6343432B5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BF4EF-7F5A-4ECE-9B8F-5621F229A8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BAADC3-0418-4035-9F89-89856C19F1DD}"/>
              </a:ext>
            </a:extLst>
          </p:cNvPr>
          <p:cNvSpPr/>
          <p:nvPr/>
        </p:nvSpPr>
        <p:spPr>
          <a:xfrm>
            <a:off x="699820" y="2058888"/>
            <a:ext cx="101349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_tradnl" sz="2200" dirty="0"/>
              <a:t>Herramienta para </a:t>
            </a:r>
            <a:r>
              <a:rPr lang="es-ES_tradnl" sz="2200" b="1" dirty="0"/>
              <a:t>guiar a los gobiernos </a:t>
            </a:r>
            <a:r>
              <a:rPr lang="es-ES_tradnl" sz="2200" dirty="0"/>
              <a:t>de los estados en el desarrollo de una </a:t>
            </a:r>
            <a:r>
              <a:rPr lang="es-ES_tradnl" sz="2200" b="1" dirty="0"/>
              <a:t>arquitectura financiera </a:t>
            </a:r>
            <a:r>
              <a:rPr lang="es-ES_tradnl" sz="2200" dirty="0"/>
              <a:t>que coadyuve a la implementación de su política.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_tradnl" sz="2200" dirty="0"/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_tradnl" sz="2200" dirty="0"/>
              <a:t>Enfocada exclusivamente al financiamiento climático estatal dando pasos a seguir sobre las alternativas viables en términos de experiencia, facultades y costos.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_tradnl" sz="2200" dirty="0"/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_tradnl" sz="2200" dirty="0"/>
              <a:t>Orientado al desarrollo y ruta de implementación de dos vehículos financieros: Anexo transversal en el Presupuesto de Egresos del Estado (PEE) y Fondos Ambientales o de Cambio Climático </a:t>
            </a:r>
          </a:p>
        </p:txBody>
      </p:sp>
      <p:grpSp>
        <p:nvGrpSpPr>
          <p:cNvPr id="100" name="Gruppieren 1">
            <a:extLst>
              <a:ext uri="{FF2B5EF4-FFF2-40B4-BE49-F238E27FC236}">
                <a16:creationId xmlns:a16="http://schemas.microsoft.com/office/drawing/2014/main" id="{D6B289C1-C88A-48F3-8785-92480C97A9A1}"/>
              </a:ext>
            </a:extLst>
          </p:cNvPr>
          <p:cNvGrpSpPr/>
          <p:nvPr/>
        </p:nvGrpSpPr>
        <p:grpSpPr>
          <a:xfrm>
            <a:off x="7539487" y="5001594"/>
            <a:ext cx="4652513" cy="1893521"/>
            <a:chOff x="2574415" y="4307369"/>
            <a:chExt cx="9617585" cy="2573878"/>
          </a:xfrm>
        </p:grpSpPr>
        <p:sp>
          <p:nvSpPr>
            <p:cNvPr id="101" name="Rechteck 1">
              <a:extLst>
                <a:ext uri="{FF2B5EF4-FFF2-40B4-BE49-F238E27FC236}">
                  <a16:creationId xmlns:a16="http://schemas.microsoft.com/office/drawing/2014/main" id="{B291DA69-A771-4C0B-B731-C49C07A8D5A8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Freihandform: Form 3">
              <a:extLst>
                <a:ext uri="{FF2B5EF4-FFF2-40B4-BE49-F238E27FC236}">
                  <a16:creationId xmlns:a16="http://schemas.microsoft.com/office/drawing/2014/main" id="{FFAF98E6-CC0C-4F4A-9AF0-ADEC05585A51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117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647335-87C6-40D2-8F3D-4151CA770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58844" y="6457306"/>
            <a:ext cx="6024857" cy="230832"/>
          </a:xfrm>
        </p:spPr>
        <p:txBody>
          <a:bodyPr/>
          <a:lstStyle/>
          <a:p>
            <a:r>
              <a:rPr lang="de-DE" dirty="0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C7D7F0-E219-454D-8EF9-59A1A873BC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86D28FC-1C5D-402E-B340-5B7FDA0AAE5E}"/>
              </a:ext>
            </a:extLst>
          </p:cNvPr>
          <p:cNvSpPr txBox="1">
            <a:spLocks/>
          </p:cNvSpPr>
          <p:nvPr/>
        </p:nvSpPr>
        <p:spPr>
          <a:xfrm>
            <a:off x="893544" y="1421027"/>
            <a:ext cx="3999732" cy="923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Política climática en México </a:t>
            </a:r>
          </a:p>
        </p:txBody>
      </p:sp>
      <p:sp>
        <p:nvSpPr>
          <p:cNvPr id="7" name="4 Marcador de texto">
            <a:extLst>
              <a:ext uri="{FF2B5EF4-FFF2-40B4-BE49-F238E27FC236}">
                <a16:creationId xmlns:a16="http://schemas.microsoft.com/office/drawing/2014/main" id="{31BC98CA-EE66-4A1E-89CF-98BAE4AA3DC7}"/>
              </a:ext>
            </a:extLst>
          </p:cNvPr>
          <p:cNvSpPr txBox="1">
            <a:spLocks/>
          </p:cNvSpPr>
          <p:nvPr/>
        </p:nvSpPr>
        <p:spPr>
          <a:xfrm>
            <a:off x="1091231" y="2801815"/>
            <a:ext cx="3999732" cy="3477875"/>
          </a:xfrm>
          <a:prstGeom prst="rect">
            <a:avLst/>
          </a:prstGeom>
        </p:spPr>
        <p:txBody>
          <a:bodyPr/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s-MX" sz="2000" b="0" kern="0" dirty="0">
                <a:solidFill>
                  <a:schemeClr val="tx1"/>
                </a:solidFill>
              </a:rPr>
              <a:t>Ley General de Cambio Climático (LGCC) destaca como mecanismos de financiamiento:</a:t>
            </a:r>
          </a:p>
          <a:p>
            <a:pPr lvl="1"/>
            <a:r>
              <a:rPr lang="es-MX" sz="2000" b="0" kern="0" dirty="0">
                <a:solidFill>
                  <a:schemeClr val="tx1"/>
                </a:solidFill>
              </a:rPr>
              <a:t>Fondo de Cambio Climático</a:t>
            </a:r>
          </a:p>
          <a:p>
            <a:pPr lvl="1"/>
            <a:r>
              <a:rPr lang="es-MX" sz="2000" b="0" kern="0" dirty="0">
                <a:solidFill>
                  <a:schemeClr val="tx1"/>
                </a:solidFill>
              </a:rPr>
              <a:t>Instrumentos económicos: mercado de emisiones e incentivos fiscales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CF3E12-85EA-4B12-9539-D2C21E76A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2528" r="16432" b="10695"/>
          <a:stretch/>
        </p:blipFill>
        <p:spPr bwMode="auto">
          <a:xfrm>
            <a:off x="5802667" y="140774"/>
            <a:ext cx="4829976" cy="64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Flecha derecha">
            <a:extLst>
              <a:ext uri="{FF2B5EF4-FFF2-40B4-BE49-F238E27FC236}">
                <a16:creationId xmlns:a16="http://schemas.microsoft.com/office/drawing/2014/main" id="{9E18DB19-96F8-432D-B05B-E8CF07AC8949}"/>
              </a:ext>
            </a:extLst>
          </p:cNvPr>
          <p:cNvSpPr/>
          <p:nvPr/>
        </p:nvSpPr>
        <p:spPr>
          <a:xfrm rot="1506563">
            <a:off x="4804610" y="4486890"/>
            <a:ext cx="1037948" cy="601826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endParaRPr lang="es-MX" sz="1500" b="0">
              <a:solidFill>
                <a:srgbClr val="FFFFFF"/>
              </a:solidFill>
              <a:latin typeface="+mn-lt"/>
              <a:sym typeface="Helvetica Neue Medium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B39EC9E-D282-4F6E-A95B-EDC5B20C3686}"/>
              </a:ext>
            </a:extLst>
          </p:cNvPr>
          <p:cNvSpPr/>
          <p:nvPr/>
        </p:nvSpPr>
        <p:spPr>
          <a:xfrm rot="5400000">
            <a:off x="-652793" y="652792"/>
            <a:ext cx="2456082" cy="1150497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0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A5B0AF-BB05-48D4-820E-6D9A77DA6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841C01-5AE7-4587-A775-651D67AFFA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0101B314-15C0-4D4E-905E-4AF8CEB9D573}"/>
              </a:ext>
            </a:extLst>
          </p:cNvPr>
          <p:cNvSpPr txBox="1">
            <a:spLocks/>
          </p:cNvSpPr>
          <p:nvPr/>
        </p:nvSpPr>
        <p:spPr>
          <a:xfrm>
            <a:off x="1910317" y="431205"/>
            <a:ext cx="8371366" cy="107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Financiamiento climático</a:t>
            </a:r>
            <a:br>
              <a:rPr lang="es-MX" dirty="0">
                <a:solidFill>
                  <a:srgbClr val="C00000"/>
                </a:solidFill>
              </a:rPr>
            </a:br>
            <a:r>
              <a:rPr lang="es-MX" dirty="0">
                <a:solidFill>
                  <a:srgbClr val="C00000"/>
                </a:solidFill>
              </a:rPr>
              <a:t>Arquitectura financiera para el cambio climático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9675B46-1801-4D61-8D4B-1CFB5ADC0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12693" r="4885"/>
          <a:stretch/>
        </p:blipFill>
        <p:spPr bwMode="auto">
          <a:xfrm>
            <a:off x="2976692" y="1890380"/>
            <a:ext cx="7445896" cy="30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321A060B-0279-49B5-8A9D-E30D70EBC79E}"/>
              </a:ext>
            </a:extLst>
          </p:cNvPr>
          <p:cNvSpPr txBox="1"/>
          <p:nvPr/>
        </p:nvSpPr>
        <p:spPr>
          <a:xfrm>
            <a:off x="3725844" y="2458901"/>
            <a:ext cx="3240360" cy="2041585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soberana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(art 17 de la CPEUM).</a:t>
            </a:r>
          </a:p>
          <a:p>
            <a:pPr marL="342900" indent="-342900" algn="l">
              <a:buFont typeface="Arial"/>
              <a:buChar char="•"/>
            </a:pPr>
            <a:endParaRPr lang="es-MX" sz="1400" dirty="0">
              <a:solidFill>
                <a:srgbClr val="007ABF"/>
              </a:solidFill>
            </a:endParaRPr>
          </a:p>
          <a:p>
            <a:pPr algn="l"/>
            <a:r>
              <a:rPr lang="es-MX" sz="1400" i="1" dirty="0">
                <a:solidFill>
                  <a:schemeClr val="tx2">
                    <a:lumMod val="10000"/>
                  </a:schemeClr>
                </a:solidFill>
              </a:rPr>
              <a:t>“las entidades federativas no pueden contraer directa o indirectamente obligaciones o empréstitos con entidades extranjeras”</a:t>
            </a:r>
            <a:r>
              <a:rPr lang="es-ES_tradnl" sz="1400" i="1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40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Helvetica Neue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</a:rPr>
              <a:t>       Solo la federación (SHCP)</a:t>
            </a:r>
            <a:endParaRPr kumimoji="0" lang="es-MX" sz="140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18DE21A2-CBD3-41AE-A5A2-B315B456E80A}"/>
              </a:ext>
            </a:extLst>
          </p:cNvPr>
          <p:cNvSpPr txBox="1"/>
          <p:nvPr/>
        </p:nvSpPr>
        <p:spPr>
          <a:xfrm>
            <a:off x="6534156" y="5099754"/>
            <a:ext cx="2664296" cy="93358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Vehículo financiero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=, ≠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fuente</a:t>
            </a:r>
            <a:r>
              <a:rPr kumimoji="0" lang="es-MX" sz="18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de financiamiento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" name="5 CuadroTexto">
            <a:extLst>
              <a:ext uri="{FF2B5EF4-FFF2-40B4-BE49-F238E27FC236}">
                <a16:creationId xmlns:a16="http://schemas.microsoft.com/office/drawing/2014/main" id="{63C533F0-36A8-4491-81AC-7A1EC4C8A19C}"/>
              </a:ext>
            </a:extLst>
          </p:cNvPr>
          <p:cNvSpPr txBox="1"/>
          <p:nvPr/>
        </p:nvSpPr>
        <p:spPr>
          <a:xfrm>
            <a:off x="1925644" y="4976422"/>
            <a:ext cx="41764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b="0" dirty="0">
                <a:solidFill>
                  <a:schemeClr val="tx2">
                    <a:lumMod val="50000"/>
                  </a:schemeClr>
                </a:solidFill>
              </a:rPr>
              <a:t>I: GEF,GCF, bilaterales, multilaterales (BID, BM)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b="0" dirty="0">
                <a:solidFill>
                  <a:schemeClr val="tx2">
                    <a:lumMod val="50000"/>
                  </a:schemeClr>
                </a:solidFill>
              </a:rPr>
              <a:t>F: </a:t>
            </a:r>
            <a:r>
              <a:rPr kumimoji="0" lang="es-MX" sz="1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Helvetica Neue"/>
              </a:rPr>
              <a:t>Presupuestos</a:t>
            </a:r>
            <a:r>
              <a:rPr kumimoji="0" lang="es-MX" sz="1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sym typeface="Helvetica Neue"/>
              </a:rPr>
              <a:t> públicos, fondos y banca de desarrollo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b="0" baseline="0" dirty="0">
                <a:solidFill>
                  <a:schemeClr val="tx2">
                    <a:lumMod val="50000"/>
                  </a:schemeClr>
                </a:solidFill>
              </a:rPr>
              <a:t>P: Empresas</a:t>
            </a:r>
            <a:r>
              <a:rPr lang="es-MX" sz="1600" b="0" dirty="0">
                <a:solidFill>
                  <a:schemeClr val="tx2">
                    <a:lumMod val="50000"/>
                  </a:schemeClr>
                </a:solidFill>
              </a:rPr>
              <a:t>, fundaciones u organismos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8 Multiplicar">
            <a:extLst>
              <a:ext uri="{FF2B5EF4-FFF2-40B4-BE49-F238E27FC236}">
                <a16:creationId xmlns:a16="http://schemas.microsoft.com/office/drawing/2014/main" id="{31094FBB-B230-4494-BAE9-24E7AF6E9ACD}"/>
              </a:ext>
            </a:extLst>
          </p:cNvPr>
          <p:cNvSpPr/>
          <p:nvPr/>
        </p:nvSpPr>
        <p:spPr>
          <a:xfrm>
            <a:off x="2286492" y="4214018"/>
            <a:ext cx="1734207" cy="158443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>
                <a:shade val="50000"/>
              </a:srgbClr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2" name="Picture 3" descr="C:\Users\Yuriana\AppData\Local\Microsoft\Windows\INetCache\IE\SJGPD7LM\accepted-151153_960_720[1].png">
            <a:extLst>
              <a:ext uri="{FF2B5EF4-FFF2-40B4-BE49-F238E27FC236}">
                <a16:creationId xmlns:a16="http://schemas.microsoft.com/office/drawing/2014/main" id="{6D53304D-5DB8-4213-948D-681848C3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36" y="5355417"/>
            <a:ext cx="1145482" cy="9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">
            <a:extLst>
              <a:ext uri="{FF2B5EF4-FFF2-40B4-BE49-F238E27FC236}">
                <a16:creationId xmlns:a16="http://schemas.microsoft.com/office/drawing/2014/main" id="{364C986D-3010-44A3-A8D9-1D6571134F1A}"/>
              </a:ext>
            </a:extLst>
          </p:cNvPr>
          <p:cNvGrpSpPr/>
          <p:nvPr/>
        </p:nvGrpSpPr>
        <p:grpSpPr>
          <a:xfrm rot="16200000">
            <a:off x="8281988" y="2266325"/>
            <a:ext cx="6207617" cy="1674967"/>
            <a:chOff x="2574415" y="4307369"/>
            <a:chExt cx="9617585" cy="2573878"/>
          </a:xfrm>
        </p:grpSpPr>
        <p:sp>
          <p:nvSpPr>
            <p:cNvPr id="14" name="Rechteck 1">
              <a:extLst>
                <a:ext uri="{FF2B5EF4-FFF2-40B4-BE49-F238E27FC236}">
                  <a16:creationId xmlns:a16="http://schemas.microsoft.com/office/drawing/2014/main" id="{921D50E6-D7C6-4606-9FF9-B446F0B68AD7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Freihandform: Form 3">
              <a:extLst>
                <a:ext uri="{FF2B5EF4-FFF2-40B4-BE49-F238E27FC236}">
                  <a16:creationId xmlns:a16="http://schemas.microsoft.com/office/drawing/2014/main" id="{6EC9CBC0-B306-4D42-B2A8-1F1949C49F5A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340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575BE9-8D40-4801-B04A-1AD69F29A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GIZ-Unternehmenspräsentation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EC0930-E489-4BE2-80FA-F918FAAA44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9760EF-9EEB-41B2-A2FA-03D847F45157}" type="datetime1">
              <a:rPr lang="de-DE" smtClean="0"/>
              <a:t>18.11.2020</a:t>
            </a:fld>
            <a:endParaRPr lang="de-DE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64AABF2-23E3-4946-B643-7FC0592AFF56}"/>
              </a:ext>
            </a:extLst>
          </p:cNvPr>
          <p:cNvSpPr txBox="1">
            <a:spLocks/>
          </p:cNvSpPr>
          <p:nvPr/>
        </p:nvSpPr>
        <p:spPr>
          <a:xfrm>
            <a:off x="849724" y="531729"/>
            <a:ext cx="11342276" cy="617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Recursos internacionales con cooperación internacional 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58E2FD6-DE83-49DD-B961-6A1704F21048}"/>
              </a:ext>
            </a:extLst>
          </p:cNvPr>
          <p:cNvSpPr txBox="1">
            <a:spLocks/>
          </p:cNvSpPr>
          <p:nvPr/>
        </p:nvSpPr>
        <p:spPr>
          <a:xfrm>
            <a:off x="849724" y="1844386"/>
            <a:ext cx="11028438" cy="35283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s-MX" sz="2000" dirty="0"/>
              <a:t>La cooperación técnica:</a:t>
            </a:r>
          </a:p>
          <a:p>
            <a:pPr>
              <a:buClr>
                <a:srgbClr val="C00000"/>
              </a:buClr>
            </a:pPr>
            <a:r>
              <a:rPr lang="es-MX" sz="2000" dirty="0"/>
              <a:t>Enfocado al desarrollo de actividades para el fortalecimiento institucional, transferencia de conocimientos, desarrollo de estudios, incluyendo diagnósticos, estudios de </a:t>
            </a:r>
            <a:r>
              <a:rPr lang="es-MX" sz="2000" dirty="0" err="1"/>
              <a:t>pre-inversión</a:t>
            </a:r>
            <a:r>
              <a:rPr lang="es-MX" sz="2000" dirty="0"/>
              <a:t> y sectoriales que apoyan la formulación y preparación de proyectos e implementación de políticas o programas. </a:t>
            </a:r>
            <a:endParaRPr lang="es-ES_tradnl" sz="2000" dirty="0"/>
          </a:p>
          <a:p>
            <a:pPr marL="285750" indent="-285750">
              <a:buClr>
                <a:srgbClr val="C00000"/>
              </a:buClr>
            </a:pPr>
            <a:r>
              <a:rPr lang="es-MX" sz="2000" dirty="0"/>
              <a:t>Cooperación Alemana al Desarrollo Sustentable (GIZ)</a:t>
            </a:r>
          </a:p>
          <a:p>
            <a:pPr marL="285750" indent="-285750">
              <a:buClr>
                <a:srgbClr val="C00000"/>
              </a:buClr>
            </a:pPr>
            <a:r>
              <a:rPr lang="es-MX" sz="2000" dirty="0"/>
              <a:t>Agencia Francesa para el Desarrollo (AFD)</a:t>
            </a:r>
          </a:p>
          <a:p>
            <a:pPr marL="285750" indent="-285750">
              <a:buClr>
                <a:srgbClr val="C00000"/>
              </a:buClr>
            </a:pPr>
            <a:r>
              <a:rPr lang="es-MX" sz="2000" dirty="0"/>
              <a:t>Programa México Dinamarca en Energía y Cambio Climático </a:t>
            </a:r>
          </a:p>
          <a:p>
            <a:pPr marL="285750" indent="-285750">
              <a:buClr>
                <a:srgbClr val="C00000"/>
              </a:buClr>
            </a:pPr>
            <a:r>
              <a:rPr lang="es-MX" sz="2000" dirty="0"/>
              <a:t>Fondo de Prosperidad – UK</a:t>
            </a:r>
          </a:p>
        </p:txBody>
      </p:sp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6FB9803F-ADDB-4D8C-979F-5D2F11D007DB}"/>
              </a:ext>
            </a:extLst>
          </p:cNvPr>
          <p:cNvGrpSpPr/>
          <p:nvPr/>
        </p:nvGrpSpPr>
        <p:grpSpPr>
          <a:xfrm>
            <a:off x="6167143" y="4229100"/>
            <a:ext cx="6024857" cy="2628900"/>
            <a:chOff x="2574415" y="4307369"/>
            <a:chExt cx="9617585" cy="2573878"/>
          </a:xfrm>
        </p:grpSpPr>
        <p:sp>
          <p:nvSpPr>
            <p:cNvPr id="9" name="Rechteck 1">
              <a:extLst>
                <a:ext uri="{FF2B5EF4-FFF2-40B4-BE49-F238E27FC236}">
                  <a16:creationId xmlns:a16="http://schemas.microsoft.com/office/drawing/2014/main" id="{CB298B43-D2BC-4ED9-B68C-847F2C54306A}"/>
                </a:ext>
              </a:extLst>
            </p:cNvPr>
            <p:cNvSpPr/>
            <p:nvPr/>
          </p:nvSpPr>
          <p:spPr>
            <a:xfrm flipH="1">
              <a:off x="3705225" y="4400551"/>
              <a:ext cx="8486775" cy="2476500"/>
            </a:xfrm>
            <a:custGeom>
              <a:avLst/>
              <a:gdLst>
                <a:gd name="connsiteX0" fmla="*/ 0 w 7600950"/>
                <a:gd name="connsiteY0" fmla="*/ 0 h 3676650"/>
                <a:gd name="connsiteX1" fmla="*/ 7600950 w 7600950"/>
                <a:gd name="connsiteY1" fmla="*/ 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00950"/>
                <a:gd name="connsiteY0" fmla="*/ 0 h 3676650"/>
                <a:gd name="connsiteX1" fmla="*/ 3448050 w 7600950"/>
                <a:gd name="connsiteY1" fmla="*/ 876300 h 3676650"/>
                <a:gd name="connsiteX2" fmla="*/ 7600950 w 7600950"/>
                <a:gd name="connsiteY2" fmla="*/ 3676650 h 3676650"/>
                <a:gd name="connsiteX3" fmla="*/ 0 w 7600950"/>
                <a:gd name="connsiteY3" fmla="*/ 3676650 h 3676650"/>
                <a:gd name="connsiteX4" fmla="*/ 0 w 7600950"/>
                <a:gd name="connsiteY4" fmla="*/ 0 h 3676650"/>
                <a:gd name="connsiteX0" fmla="*/ 0 w 7610475"/>
                <a:gd name="connsiteY0" fmla="*/ 647700 h 2800350"/>
                <a:gd name="connsiteX1" fmla="*/ 3457575 w 7610475"/>
                <a:gd name="connsiteY1" fmla="*/ 0 h 2800350"/>
                <a:gd name="connsiteX2" fmla="*/ 7610475 w 7610475"/>
                <a:gd name="connsiteY2" fmla="*/ 2800350 h 2800350"/>
                <a:gd name="connsiteX3" fmla="*/ 9525 w 7610475"/>
                <a:gd name="connsiteY3" fmla="*/ 2800350 h 2800350"/>
                <a:gd name="connsiteX4" fmla="*/ 0 w 7610475"/>
                <a:gd name="connsiteY4" fmla="*/ 647700 h 2800350"/>
                <a:gd name="connsiteX0" fmla="*/ 0 w 7610475"/>
                <a:gd name="connsiteY0" fmla="*/ 857250 h 3009900"/>
                <a:gd name="connsiteX1" fmla="*/ 2095500 w 7610475"/>
                <a:gd name="connsiteY1" fmla="*/ 0 h 3009900"/>
                <a:gd name="connsiteX2" fmla="*/ 7610475 w 7610475"/>
                <a:gd name="connsiteY2" fmla="*/ 3009900 h 3009900"/>
                <a:gd name="connsiteX3" fmla="*/ 9525 w 7610475"/>
                <a:gd name="connsiteY3" fmla="*/ 3009900 h 3009900"/>
                <a:gd name="connsiteX4" fmla="*/ 0 w 7610475"/>
                <a:gd name="connsiteY4" fmla="*/ 857250 h 3009900"/>
                <a:gd name="connsiteX0" fmla="*/ 0 w 7610475"/>
                <a:gd name="connsiteY0" fmla="*/ 771525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771525 h 2924175"/>
                <a:gd name="connsiteX0" fmla="*/ 0 w 7610475"/>
                <a:gd name="connsiteY0" fmla="*/ 1447800 h 2924175"/>
                <a:gd name="connsiteX1" fmla="*/ 1752600 w 7610475"/>
                <a:gd name="connsiteY1" fmla="*/ 0 h 2924175"/>
                <a:gd name="connsiteX2" fmla="*/ 7610475 w 7610475"/>
                <a:gd name="connsiteY2" fmla="*/ 2924175 h 2924175"/>
                <a:gd name="connsiteX3" fmla="*/ 9525 w 7610475"/>
                <a:gd name="connsiteY3" fmla="*/ 2924175 h 2924175"/>
                <a:gd name="connsiteX4" fmla="*/ 0 w 7610475"/>
                <a:gd name="connsiteY4" fmla="*/ 1447800 h 2924175"/>
                <a:gd name="connsiteX0" fmla="*/ 0 w 7610475"/>
                <a:gd name="connsiteY0" fmla="*/ 981075 h 2457450"/>
                <a:gd name="connsiteX1" fmla="*/ 2019300 w 7610475"/>
                <a:gd name="connsiteY1" fmla="*/ 0 h 2457450"/>
                <a:gd name="connsiteX2" fmla="*/ 7610475 w 7610475"/>
                <a:gd name="connsiteY2" fmla="*/ 2457450 h 2457450"/>
                <a:gd name="connsiteX3" fmla="*/ 9525 w 7610475"/>
                <a:gd name="connsiteY3" fmla="*/ 2457450 h 2457450"/>
                <a:gd name="connsiteX4" fmla="*/ 0 w 7610475"/>
                <a:gd name="connsiteY4" fmla="*/ 981075 h 2457450"/>
                <a:gd name="connsiteX0" fmla="*/ 0 w 8486775"/>
                <a:gd name="connsiteY0" fmla="*/ 981075 h 2476500"/>
                <a:gd name="connsiteX1" fmla="*/ 2019300 w 8486775"/>
                <a:gd name="connsiteY1" fmla="*/ 0 h 2476500"/>
                <a:gd name="connsiteX2" fmla="*/ 8486775 w 8486775"/>
                <a:gd name="connsiteY2" fmla="*/ 2476500 h 2476500"/>
                <a:gd name="connsiteX3" fmla="*/ 9525 w 8486775"/>
                <a:gd name="connsiteY3" fmla="*/ 2457450 h 2476500"/>
                <a:gd name="connsiteX4" fmla="*/ 0 w 8486775"/>
                <a:gd name="connsiteY4" fmla="*/ 98107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6775" h="2476500">
                  <a:moveTo>
                    <a:pt x="0" y="981075"/>
                  </a:moveTo>
                  <a:lnTo>
                    <a:pt x="2019300" y="0"/>
                  </a:lnTo>
                  <a:lnTo>
                    <a:pt x="8486775" y="2476500"/>
                  </a:lnTo>
                  <a:lnTo>
                    <a:pt x="9525" y="2457450"/>
                  </a:lnTo>
                  <a:lnTo>
                    <a:pt x="0" y="981075"/>
                  </a:ln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Freihandform: Form 3">
              <a:extLst>
                <a:ext uri="{FF2B5EF4-FFF2-40B4-BE49-F238E27FC236}">
                  <a16:creationId xmlns:a16="http://schemas.microsoft.com/office/drawing/2014/main" id="{1ABB0E4E-14A7-44A7-912C-9E890532673A}"/>
                </a:ext>
              </a:extLst>
            </p:cNvPr>
            <p:cNvSpPr/>
            <p:nvPr/>
          </p:nvSpPr>
          <p:spPr>
            <a:xfrm flipH="1">
              <a:off x="2574415" y="4307369"/>
              <a:ext cx="9617585" cy="2573878"/>
            </a:xfrm>
            <a:custGeom>
              <a:avLst/>
              <a:gdLst>
                <a:gd name="connsiteX0" fmla="*/ 2895600 w 12242800"/>
                <a:gd name="connsiteY0" fmla="*/ 368300 h 3568700"/>
                <a:gd name="connsiteX1" fmla="*/ 0 w 12242800"/>
                <a:gd name="connsiteY1" fmla="*/ 3568700 h 3568700"/>
                <a:gd name="connsiteX2" fmla="*/ 12700 w 12242800"/>
                <a:gd name="connsiteY2" fmla="*/ 2057400 h 3568700"/>
                <a:gd name="connsiteX3" fmla="*/ 2870200 w 12242800"/>
                <a:gd name="connsiteY3" fmla="*/ 0 h 3568700"/>
                <a:gd name="connsiteX4" fmla="*/ 12242800 w 12242800"/>
                <a:gd name="connsiteY4" fmla="*/ 1892300 h 3568700"/>
                <a:gd name="connsiteX5" fmla="*/ 12230100 w 12242800"/>
                <a:gd name="connsiteY5" fmla="*/ 2997200 h 3568700"/>
                <a:gd name="connsiteX6" fmla="*/ 2895600 w 12242800"/>
                <a:gd name="connsiteY6" fmla="*/ 368300 h 3568700"/>
                <a:gd name="connsiteX0" fmla="*/ 2895600 w 12242800"/>
                <a:gd name="connsiteY0" fmla="*/ 368300 h 3591166"/>
                <a:gd name="connsiteX1" fmla="*/ 0 w 12242800"/>
                <a:gd name="connsiteY1" fmla="*/ 3568700 h 3591166"/>
                <a:gd name="connsiteX2" fmla="*/ 12700 w 12242800"/>
                <a:gd name="connsiteY2" fmla="*/ 2057400 h 3591166"/>
                <a:gd name="connsiteX3" fmla="*/ 2870200 w 12242800"/>
                <a:gd name="connsiteY3" fmla="*/ 0 h 3591166"/>
                <a:gd name="connsiteX4" fmla="*/ 12242800 w 12242800"/>
                <a:gd name="connsiteY4" fmla="*/ 1892300 h 3591166"/>
                <a:gd name="connsiteX5" fmla="*/ 10245803 w 12242800"/>
                <a:gd name="connsiteY5" fmla="*/ 3591166 h 3591166"/>
                <a:gd name="connsiteX6" fmla="*/ 2895600 w 12242800"/>
                <a:gd name="connsiteY6" fmla="*/ 368300 h 3591166"/>
                <a:gd name="connsiteX0" fmla="*/ 2895600 w 13329439"/>
                <a:gd name="connsiteY0" fmla="*/ 36830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895600 w 13329439"/>
                <a:gd name="connsiteY6" fmla="*/ 368300 h 3591166"/>
                <a:gd name="connsiteX0" fmla="*/ 2122327 w 13329439"/>
                <a:gd name="connsiteY0" fmla="*/ 535570 h 3591166"/>
                <a:gd name="connsiteX1" fmla="*/ 0 w 13329439"/>
                <a:gd name="connsiteY1" fmla="*/ 3568700 h 3591166"/>
                <a:gd name="connsiteX2" fmla="*/ 12700 w 13329439"/>
                <a:gd name="connsiteY2" fmla="*/ 2057400 h 3591166"/>
                <a:gd name="connsiteX3" fmla="*/ 2870200 w 13329439"/>
                <a:gd name="connsiteY3" fmla="*/ 0 h 3591166"/>
                <a:gd name="connsiteX4" fmla="*/ 13329439 w 13329439"/>
                <a:gd name="connsiteY4" fmla="*/ 3559974 h 3591166"/>
                <a:gd name="connsiteX5" fmla="*/ 10245803 w 13329439"/>
                <a:gd name="connsiteY5" fmla="*/ 3591166 h 3591166"/>
                <a:gd name="connsiteX6" fmla="*/ 2122327 w 13329439"/>
                <a:gd name="connsiteY6" fmla="*/ 535570 h 3591166"/>
                <a:gd name="connsiteX0" fmla="*/ 2122327 w 13329439"/>
                <a:gd name="connsiteY0" fmla="*/ 5879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122327 w 13329439"/>
                <a:gd name="connsiteY6" fmla="*/ 5879 h 3061475"/>
                <a:gd name="connsiteX0" fmla="*/ 2210335 w 13329439"/>
                <a:gd name="connsiteY0" fmla="*/ 150562 h 3061475"/>
                <a:gd name="connsiteX1" fmla="*/ 0 w 13329439"/>
                <a:gd name="connsiteY1" fmla="*/ 3039009 h 3061475"/>
                <a:gd name="connsiteX2" fmla="*/ 12700 w 13329439"/>
                <a:gd name="connsiteY2" fmla="*/ 1527709 h 3061475"/>
                <a:gd name="connsiteX3" fmla="*/ 2118406 w 13329439"/>
                <a:gd name="connsiteY3" fmla="*/ 0 h 3061475"/>
                <a:gd name="connsiteX4" fmla="*/ 13329439 w 13329439"/>
                <a:gd name="connsiteY4" fmla="*/ 3030283 h 3061475"/>
                <a:gd name="connsiteX5" fmla="*/ 10245803 w 13329439"/>
                <a:gd name="connsiteY5" fmla="*/ 3061475 h 3061475"/>
                <a:gd name="connsiteX6" fmla="*/ 2210335 w 13329439"/>
                <a:gd name="connsiteY6" fmla="*/ 150562 h 3061475"/>
                <a:gd name="connsiteX0" fmla="*/ 2210335 w 13329439"/>
                <a:gd name="connsiteY0" fmla="*/ 184829 h 3095742"/>
                <a:gd name="connsiteX1" fmla="*/ 0 w 13329439"/>
                <a:gd name="connsiteY1" fmla="*/ 3073276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210335 w 13329439"/>
                <a:gd name="connsiteY6" fmla="*/ 184829 h 3095742"/>
                <a:gd name="connsiteX0" fmla="*/ 2139929 w 13329439"/>
                <a:gd name="connsiteY0" fmla="*/ 0 h 3101287"/>
                <a:gd name="connsiteX1" fmla="*/ 0 w 13329439"/>
                <a:gd name="connsiteY1" fmla="*/ 3078821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139929 w 13329439"/>
                <a:gd name="connsiteY0" fmla="*/ 0 h 3101287"/>
                <a:gd name="connsiteX1" fmla="*/ 0 w 13329439"/>
                <a:gd name="connsiteY1" fmla="*/ 2549130 h 3101287"/>
                <a:gd name="connsiteX2" fmla="*/ 12700 w 13329439"/>
                <a:gd name="connsiteY2" fmla="*/ 1567521 h 3101287"/>
                <a:gd name="connsiteX3" fmla="*/ 2144809 w 13329439"/>
                <a:gd name="connsiteY3" fmla="*/ 5545 h 3101287"/>
                <a:gd name="connsiteX4" fmla="*/ 13329439 w 13329439"/>
                <a:gd name="connsiteY4" fmla="*/ 3070095 h 3101287"/>
                <a:gd name="connsiteX5" fmla="*/ 10245803 w 13329439"/>
                <a:gd name="connsiteY5" fmla="*/ 3101287 h 3101287"/>
                <a:gd name="connsiteX6" fmla="*/ 2139929 w 13329439"/>
                <a:gd name="connsiteY6" fmla="*/ 0 h 3101287"/>
                <a:gd name="connsiteX0" fmla="*/ 2784144 w 13329439"/>
                <a:gd name="connsiteY0" fmla="*/ 0 h 3475942"/>
                <a:gd name="connsiteX1" fmla="*/ 0 w 13329439"/>
                <a:gd name="connsiteY1" fmla="*/ 2923785 h 3475942"/>
                <a:gd name="connsiteX2" fmla="*/ 12700 w 13329439"/>
                <a:gd name="connsiteY2" fmla="*/ 1942176 h 3475942"/>
                <a:gd name="connsiteX3" fmla="*/ 2144809 w 13329439"/>
                <a:gd name="connsiteY3" fmla="*/ 380200 h 3475942"/>
                <a:gd name="connsiteX4" fmla="*/ 13329439 w 13329439"/>
                <a:gd name="connsiteY4" fmla="*/ 3444750 h 3475942"/>
                <a:gd name="connsiteX5" fmla="*/ 10245803 w 13329439"/>
                <a:gd name="connsiteY5" fmla="*/ 3475942 h 3475942"/>
                <a:gd name="connsiteX6" fmla="*/ 2784144 w 13329439"/>
                <a:gd name="connsiteY6" fmla="*/ 0 h 3475942"/>
                <a:gd name="connsiteX0" fmla="*/ 2731339 w 13329439"/>
                <a:gd name="connsiteY0" fmla="*/ 990490 h 3095742"/>
                <a:gd name="connsiteX1" fmla="*/ 0 w 13329439"/>
                <a:gd name="connsiteY1" fmla="*/ 2543585 h 3095742"/>
                <a:gd name="connsiteX2" fmla="*/ 12700 w 13329439"/>
                <a:gd name="connsiteY2" fmla="*/ 1561976 h 3095742"/>
                <a:gd name="connsiteX3" fmla="*/ 2144809 w 13329439"/>
                <a:gd name="connsiteY3" fmla="*/ 0 h 3095742"/>
                <a:gd name="connsiteX4" fmla="*/ 13329439 w 13329439"/>
                <a:gd name="connsiteY4" fmla="*/ 3064550 h 3095742"/>
                <a:gd name="connsiteX5" fmla="*/ 10245803 w 13329439"/>
                <a:gd name="connsiteY5" fmla="*/ 3095742 h 3095742"/>
                <a:gd name="connsiteX6" fmla="*/ 2731339 w 13329439"/>
                <a:gd name="connsiteY6" fmla="*/ 990490 h 3095742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12700 w 13329439"/>
                <a:gd name="connsiteY2" fmla="*/ 1552838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31339 w 13329439"/>
                <a:gd name="connsiteY0" fmla="*/ 981352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31339 w 13329439"/>
                <a:gd name="connsiteY6" fmla="*/ 981352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10245803 w 13329439"/>
                <a:gd name="connsiteY5" fmla="*/ 3086604 h 3086604"/>
                <a:gd name="connsiteX6" fmla="*/ 2794704 w 13329439"/>
                <a:gd name="connsiteY6" fmla="*/ 122386 h 3086604"/>
                <a:gd name="connsiteX0" fmla="*/ 2794704 w 13329439"/>
                <a:gd name="connsiteY0" fmla="*/ 122386 h 3086604"/>
                <a:gd name="connsiteX1" fmla="*/ 0 w 13329439"/>
                <a:gd name="connsiteY1" fmla="*/ 2534447 h 3086604"/>
                <a:gd name="connsiteX2" fmla="*/ 2139 w 13329439"/>
                <a:gd name="connsiteY2" fmla="*/ 1205597 h 3086604"/>
                <a:gd name="connsiteX3" fmla="*/ 2767902 w 13329439"/>
                <a:gd name="connsiteY3" fmla="*/ 0 h 3086604"/>
                <a:gd name="connsiteX4" fmla="*/ 13329439 w 13329439"/>
                <a:gd name="connsiteY4" fmla="*/ 3055412 h 3086604"/>
                <a:gd name="connsiteX5" fmla="*/ 8767278 w 13329439"/>
                <a:gd name="connsiteY5" fmla="*/ 3086604 h 3086604"/>
                <a:gd name="connsiteX6" fmla="*/ 2794704 w 13329439"/>
                <a:gd name="connsiteY6" fmla="*/ 122386 h 308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439" h="3086604">
                  <a:moveTo>
                    <a:pt x="2794704" y="122386"/>
                  </a:moveTo>
                  <a:lnTo>
                    <a:pt x="0" y="2534447"/>
                  </a:lnTo>
                  <a:lnTo>
                    <a:pt x="2139" y="1205597"/>
                  </a:lnTo>
                  <a:lnTo>
                    <a:pt x="2767902" y="0"/>
                  </a:lnTo>
                  <a:lnTo>
                    <a:pt x="13329439" y="3055412"/>
                  </a:lnTo>
                  <a:lnTo>
                    <a:pt x="8767278" y="3086604"/>
                  </a:lnTo>
                  <a:lnTo>
                    <a:pt x="2794704" y="1223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395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E88FC52-5296-475D-9108-D443332C3C00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dirty="0" err="1"/>
              <a:t>Estructura</a:t>
            </a:r>
            <a:r>
              <a:rPr lang="en-US" sz="5200" dirty="0"/>
              <a:t> </a:t>
            </a:r>
            <a:r>
              <a:rPr lang="en-US" sz="5200" dirty="0" err="1"/>
              <a:t>financiera</a:t>
            </a:r>
            <a:r>
              <a:rPr lang="en-US" sz="5200" dirty="0"/>
              <a:t> </a:t>
            </a:r>
            <a:r>
              <a:rPr lang="en-US" sz="5200" dirty="0" err="1"/>
              <a:t>estatal</a:t>
            </a:r>
            <a:endParaRPr lang="en-US" sz="5200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2BF4629-94C6-497F-8C98-D12B72F01804}"/>
              </a:ext>
            </a:extLst>
          </p:cNvPr>
          <p:cNvSpPr txBox="1">
            <a:spLocks/>
          </p:cNvSpPr>
          <p:nvPr/>
        </p:nvSpPr>
        <p:spPr>
          <a:xfrm>
            <a:off x="639270" y="3355848"/>
            <a:ext cx="6244957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200"/>
              <a:t>Factible a conformar desde el origen hasta el destino de los recursos</a:t>
            </a:r>
          </a:p>
          <a:p>
            <a:pPr>
              <a:buClr>
                <a:srgbClr val="C00000"/>
              </a:buClr>
            </a:pPr>
            <a:endParaRPr lang="en-US" sz="2200"/>
          </a:p>
          <a:p>
            <a:pPr>
              <a:buClr>
                <a:srgbClr val="C00000"/>
              </a:buClr>
            </a:pPr>
            <a:r>
              <a:rPr lang="en-US" sz="2200"/>
              <a:t>Destino del recurso alineado con los objetivos de desarrollo estatal, nacional e internaciones (PEACC, ENCC y ODS)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2BBB04-4BD7-4C46-B439-277F4A285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 b="3"/>
          <a:stretch/>
        </p:blipFill>
        <p:spPr bwMode="auto">
          <a:xfrm>
            <a:off x="7684007" y="603504"/>
            <a:ext cx="405079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40679-809B-473A-8F70-11D57E10EFE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12648" y="6356350"/>
            <a:ext cx="19305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9760EF-9EEB-41B2-A2FA-03D847F45157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11/18/2020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00F95D-2754-49B0-9621-0C936F91A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6661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GIZ-Unternehmenspräsentation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8811D3-0BF0-472D-A052-5C5AB9922921}"/>
              </a:ext>
            </a:extLst>
          </p:cNvPr>
          <p:cNvSpPr/>
          <p:nvPr/>
        </p:nvSpPr>
        <p:spPr>
          <a:xfrm rot="16200000">
            <a:off x="10764830" y="5430073"/>
            <a:ext cx="2052199" cy="834461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67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740CA40-AE1F-4875-955D-716582ACC497}"/>
              </a:ext>
            </a:extLst>
          </p:cNvPr>
          <p:cNvSpPr txBox="1">
            <a:spLocks/>
          </p:cNvSpPr>
          <p:nvPr/>
        </p:nvSpPr>
        <p:spPr>
          <a:xfrm>
            <a:off x="5080216" y="1076324"/>
            <a:ext cx="6272784" cy="1535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dirty="0"/>
              <a:t>1. Anexo Transversal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0F3EF4-6531-4D0A-8BE7-733403BE4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355A9AB3-78BB-4876-A20E-F07C4BAAEA7A}"/>
              </a:ext>
            </a:extLst>
          </p:cNvPr>
          <p:cNvSpPr txBox="1">
            <a:spLocks/>
          </p:cNvSpPr>
          <p:nvPr/>
        </p:nvSpPr>
        <p:spPr>
          <a:xfrm>
            <a:off x="5080216" y="3351276"/>
            <a:ext cx="6272784" cy="282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200" dirty="0" err="1"/>
              <a:t>Aparado</a:t>
            </a:r>
            <a:r>
              <a:rPr lang="en-US" sz="2200" dirty="0"/>
              <a:t> dentro del </a:t>
            </a:r>
            <a:r>
              <a:rPr lang="en-US" sz="2200" dirty="0" err="1"/>
              <a:t>Decreto</a:t>
            </a:r>
            <a:r>
              <a:rPr lang="en-US" sz="2200" dirty="0"/>
              <a:t> de </a:t>
            </a:r>
            <a:r>
              <a:rPr lang="en-US" sz="2200" dirty="0" err="1"/>
              <a:t>Presupuesto</a:t>
            </a:r>
            <a:r>
              <a:rPr lang="en-US" sz="2200" dirty="0"/>
              <a:t> de </a:t>
            </a:r>
            <a:r>
              <a:rPr lang="en-US" sz="2200" dirty="0" err="1"/>
              <a:t>Egresos</a:t>
            </a:r>
            <a:r>
              <a:rPr lang="en-US" sz="2200" dirty="0"/>
              <a:t>, </a:t>
            </a:r>
            <a:r>
              <a:rPr lang="en-US" sz="2200" dirty="0" err="1"/>
              <a:t>donde</a:t>
            </a:r>
            <a:r>
              <a:rPr lang="en-US" sz="2200" dirty="0"/>
              <a:t> </a:t>
            </a:r>
            <a:r>
              <a:rPr lang="en-US" sz="2200" dirty="0" err="1"/>
              <a:t>concurren</a:t>
            </a:r>
            <a:r>
              <a:rPr lang="en-US" sz="2200" dirty="0"/>
              <a:t> </a:t>
            </a:r>
            <a:r>
              <a:rPr lang="en-US" sz="2200" dirty="0" err="1"/>
              <a:t>programas</a:t>
            </a:r>
            <a:r>
              <a:rPr lang="en-US" sz="2200" dirty="0"/>
              <a:t> </a:t>
            </a:r>
            <a:r>
              <a:rPr lang="en-US" sz="2200" dirty="0" err="1"/>
              <a:t>presupuestarios</a:t>
            </a:r>
            <a:r>
              <a:rPr lang="en-US" sz="2200" dirty="0"/>
              <a:t>, </a:t>
            </a:r>
            <a:r>
              <a:rPr lang="en-US" sz="2200" dirty="0" err="1"/>
              <a:t>componentes</a:t>
            </a:r>
            <a:r>
              <a:rPr lang="en-US" sz="2200" dirty="0"/>
              <a:t> de </a:t>
            </a:r>
            <a:r>
              <a:rPr lang="en-US" sz="2200" dirty="0" err="1"/>
              <a:t>éstos</a:t>
            </a:r>
            <a:r>
              <a:rPr lang="en-US" sz="2200" dirty="0"/>
              <a:t> y/o </a:t>
            </a:r>
            <a:r>
              <a:rPr lang="en-US" sz="2200" dirty="0" err="1"/>
              <a:t>unidades</a:t>
            </a:r>
            <a:r>
              <a:rPr lang="en-US" sz="2200" dirty="0"/>
              <a:t> </a:t>
            </a:r>
            <a:r>
              <a:rPr lang="en-US" sz="2200" dirty="0" err="1"/>
              <a:t>responsables</a:t>
            </a:r>
            <a:r>
              <a:rPr lang="en-US" sz="2200" dirty="0"/>
              <a:t>, </a:t>
            </a:r>
            <a:r>
              <a:rPr lang="en-US" sz="2200" dirty="0" err="1"/>
              <a:t>cuyos</a:t>
            </a:r>
            <a:r>
              <a:rPr lang="en-US" sz="2200" dirty="0"/>
              <a:t> </a:t>
            </a:r>
            <a:r>
              <a:rPr lang="en-US" sz="2200" dirty="0" err="1"/>
              <a:t>recursos</a:t>
            </a:r>
            <a:r>
              <a:rPr lang="en-US" sz="2200" dirty="0"/>
              <a:t> son </a:t>
            </a:r>
            <a:r>
              <a:rPr lang="en-US" sz="2200" dirty="0" err="1"/>
              <a:t>destinados</a:t>
            </a:r>
            <a:r>
              <a:rPr lang="en-US" sz="2200" dirty="0"/>
              <a:t> a </a:t>
            </a:r>
            <a:r>
              <a:rPr lang="en-US" sz="2200" dirty="0" err="1"/>
              <a:t>obras</a:t>
            </a:r>
            <a:r>
              <a:rPr lang="en-US" sz="2200" dirty="0"/>
              <a:t>, </a:t>
            </a:r>
            <a:r>
              <a:rPr lang="en-US" sz="2200" dirty="0" err="1"/>
              <a:t>acciones</a:t>
            </a:r>
            <a:r>
              <a:rPr lang="en-US" sz="2200" dirty="0"/>
              <a:t> y </a:t>
            </a:r>
            <a:r>
              <a:rPr lang="en-US" sz="2200" dirty="0" err="1"/>
              <a:t>servicios</a:t>
            </a:r>
            <a:r>
              <a:rPr lang="en-US" sz="2200" dirty="0"/>
              <a:t> </a:t>
            </a:r>
            <a:r>
              <a:rPr lang="en-US" sz="2200" dirty="0" err="1"/>
              <a:t>vinculados</a:t>
            </a:r>
            <a:r>
              <a:rPr lang="en-US" sz="2200" dirty="0"/>
              <a:t> a un fin </a:t>
            </a:r>
            <a:r>
              <a:rPr lang="en-US" sz="2200" dirty="0" err="1"/>
              <a:t>específico</a:t>
            </a:r>
            <a:r>
              <a:rPr lang="en-US" sz="2200" dirty="0"/>
              <a:t>,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caso</a:t>
            </a:r>
            <a:r>
              <a:rPr lang="en-US" sz="2200" dirty="0"/>
              <a:t>, la </a:t>
            </a:r>
            <a:r>
              <a:rPr lang="en-US" sz="2200" dirty="0" err="1"/>
              <a:t>mitigación</a:t>
            </a:r>
            <a:r>
              <a:rPr lang="en-US" sz="2200" dirty="0"/>
              <a:t> y </a:t>
            </a:r>
            <a:r>
              <a:rPr lang="en-US" sz="2200" dirty="0" err="1"/>
              <a:t>adaptación</a:t>
            </a:r>
            <a:r>
              <a:rPr lang="en-US" sz="2200" dirty="0"/>
              <a:t> al </a:t>
            </a:r>
            <a:r>
              <a:rPr lang="en-US" sz="2200" dirty="0" err="1"/>
              <a:t>cambio</a:t>
            </a:r>
            <a:r>
              <a:rPr lang="en-US" sz="2200" dirty="0"/>
              <a:t> </a:t>
            </a:r>
            <a:r>
              <a:rPr lang="en-US" sz="2200" dirty="0" err="1"/>
              <a:t>climático</a:t>
            </a:r>
            <a:r>
              <a:rPr lang="en-US" sz="2200" dirty="0"/>
              <a:t>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BA1104-AEC9-4F76-89A0-B70DB862281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80216" y="6356350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9760EF-9EEB-41B2-A2FA-03D847F45157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11/18/2020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07E9F0-224A-4F6D-A1CB-2468ECBB3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60376" y="6356350"/>
            <a:ext cx="37132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GIZ-Unternehmenspräsentation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E8BBE08-9EAD-42A2-8CA5-DC8551260241}"/>
              </a:ext>
            </a:extLst>
          </p:cNvPr>
          <p:cNvSpPr/>
          <p:nvPr/>
        </p:nvSpPr>
        <p:spPr>
          <a:xfrm rot="16200000">
            <a:off x="10388689" y="5054711"/>
            <a:ext cx="2456082" cy="1150497"/>
          </a:xfrm>
          <a:custGeom>
            <a:avLst/>
            <a:gdLst>
              <a:gd name="connsiteX0" fmla="*/ 0 w 7600950"/>
              <a:gd name="connsiteY0" fmla="*/ 0 h 3676650"/>
              <a:gd name="connsiteX1" fmla="*/ 7600950 w 7600950"/>
              <a:gd name="connsiteY1" fmla="*/ 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00950"/>
              <a:gd name="connsiteY0" fmla="*/ 0 h 3676650"/>
              <a:gd name="connsiteX1" fmla="*/ 3448050 w 7600950"/>
              <a:gd name="connsiteY1" fmla="*/ 876300 h 3676650"/>
              <a:gd name="connsiteX2" fmla="*/ 7600950 w 7600950"/>
              <a:gd name="connsiteY2" fmla="*/ 3676650 h 3676650"/>
              <a:gd name="connsiteX3" fmla="*/ 0 w 7600950"/>
              <a:gd name="connsiteY3" fmla="*/ 3676650 h 3676650"/>
              <a:gd name="connsiteX4" fmla="*/ 0 w 7600950"/>
              <a:gd name="connsiteY4" fmla="*/ 0 h 3676650"/>
              <a:gd name="connsiteX0" fmla="*/ 0 w 7610475"/>
              <a:gd name="connsiteY0" fmla="*/ 647700 h 2800350"/>
              <a:gd name="connsiteX1" fmla="*/ 3457575 w 7610475"/>
              <a:gd name="connsiteY1" fmla="*/ 0 h 2800350"/>
              <a:gd name="connsiteX2" fmla="*/ 7610475 w 7610475"/>
              <a:gd name="connsiteY2" fmla="*/ 2800350 h 2800350"/>
              <a:gd name="connsiteX3" fmla="*/ 9525 w 7610475"/>
              <a:gd name="connsiteY3" fmla="*/ 2800350 h 2800350"/>
              <a:gd name="connsiteX4" fmla="*/ 0 w 7610475"/>
              <a:gd name="connsiteY4" fmla="*/ 647700 h 2800350"/>
              <a:gd name="connsiteX0" fmla="*/ 0 w 7610475"/>
              <a:gd name="connsiteY0" fmla="*/ 857250 h 3009900"/>
              <a:gd name="connsiteX1" fmla="*/ 2095500 w 7610475"/>
              <a:gd name="connsiteY1" fmla="*/ 0 h 3009900"/>
              <a:gd name="connsiteX2" fmla="*/ 7610475 w 7610475"/>
              <a:gd name="connsiteY2" fmla="*/ 3009900 h 3009900"/>
              <a:gd name="connsiteX3" fmla="*/ 9525 w 7610475"/>
              <a:gd name="connsiteY3" fmla="*/ 3009900 h 3009900"/>
              <a:gd name="connsiteX4" fmla="*/ 0 w 7610475"/>
              <a:gd name="connsiteY4" fmla="*/ 857250 h 3009900"/>
              <a:gd name="connsiteX0" fmla="*/ 0 w 7610475"/>
              <a:gd name="connsiteY0" fmla="*/ 771525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771525 h 2924175"/>
              <a:gd name="connsiteX0" fmla="*/ 0 w 7610475"/>
              <a:gd name="connsiteY0" fmla="*/ 1447800 h 2924175"/>
              <a:gd name="connsiteX1" fmla="*/ 1752600 w 7610475"/>
              <a:gd name="connsiteY1" fmla="*/ 0 h 2924175"/>
              <a:gd name="connsiteX2" fmla="*/ 7610475 w 7610475"/>
              <a:gd name="connsiteY2" fmla="*/ 2924175 h 2924175"/>
              <a:gd name="connsiteX3" fmla="*/ 9525 w 7610475"/>
              <a:gd name="connsiteY3" fmla="*/ 2924175 h 2924175"/>
              <a:gd name="connsiteX4" fmla="*/ 0 w 7610475"/>
              <a:gd name="connsiteY4" fmla="*/ 1447800 h 2924175"/>
              <a:gd name="connsiteX0" fmla="*/ 0 w 7610475"/>
              <a:gd name="connsiteY0" fmla="*/ 981075 h 2457450"/>
              <a:gd name="connsiteX1" fmla="*/ 2019300 w 7610475"/>
              <a:gd name="connsiteY1" fmla="*/ 0 h 2457450"/>
              <a:gd name="connsiteX2" fmla="*/ 7610475 w 7610475"/>
              <a:gd name="connsiteY2" fmla="*/ 2457450 h 2457450"/>
              <a:gd name="connsiteX3" fmla="*/ 9525 w 7610475"/>
              <a:gd name="connsiteY3" fmla="*/ 2457450 h 2457450"/>
              <a:gd name="connsiteX4" fmla="*/ 0 w 7610475"/>
              <a:gd name="connsiteY4" fmla="*/ 981075 h 2457450"/>
              <a:gd name="connsiteX0" fmla="*/ 0 w 8486775"/>
              <a:gd name="connsiteY0" fmla="*/ 981075 h 2476500"/>
              <a:gd name="connsiteX1" fmla="*/ 2019300 w 8486775"/>
              <a:gd name="connsiteY1" fmla="*/ 0 h 2476500"/>
              <a:gd name="connsiteX2" fmla="*/ 8486775 w 8486775"/>
              <a:gd name="connsiteY2" fmla="*/ 2476500 h 2476500"/>
              <a:gd name="connsiteX3" fmla="*/ 9525 w 8486775"/>
              <a:gd name="connsiteY3" fmla="*/ 2457450 h 2476500"/>
              <a:gd name="connsiteX4" fmla="*/ 0 w 8486775"/>
              <a:gd name="connsiteY4" fmla="*/ 981075 h 2476500"/>
              <a:gd name="connsiteX0" fmla="*/ 0 w 8486775"/>
              <a:gd name="connsiteY0" fmla="*/ 1992799 h 3488224"/>
              <a:gd name="connsiteX1" fmla="*/ 1709930 w 8486775"/>
              <a:gd name="connsiteY1" fmla="*/ 0 h 3488224"/>
              <a:gd name="connsiteX2" fmla="*/ 8486775 w 8486775"/>
              <a:gd name="connsiteY2" fmla="*/ 3488224 h 3488224"/>
              <a:gd name="connsiteX3" fmla="*/ 9525 w 8486775"/>
              <a:gd name="connsiteY3" fmla="*/ 3469174 h 3488224"/>
              <a:gd name="connsiteX4" fmla="*/ 0 w 8486775"/>
              <a:gd name="connsiteY4" fmla="*/ 1992799 h 3488224"/>
              <a:gd name="connsiteX0" fmla="*/ 0 w 6638916"/>
              <a:gd name="connsiteY0" fmla="*/ 1992799 h 3479863"/>
              <a:gd name="connsiteX1" fmla="*/ 1709930 w 6638916"/>
              <a:gd name="connsiteY1" fmla="*/ 0 h 3479863"/>
              <a:gd name="connsiteX2" fmla="*/ 6638916 w 6638916"/>
              <a:gd name="connsiteY2" fmla="*/ 3479863 h 3479863"/>
              <a:gd name="connsiteX3" fmla="*/ 9525 w 6638916"/>
              <a:gd name="connsiteY3" fmla="*/ 3469174 h 3479863"/>
              <a:gd name="connsiteX4" fmla="*/ 0 w 6638916"/>
              <a:gd name="connsiteY4" fmla="*/ 1992799 h 3479863"/>
              <a:gd name="connsiteX0" fmla="*/ 0 w 6638916"/>
              <a:gd name="connsiteY0" fmla="*/ 2670069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2670069 h 4157133"/>
              <a:gd name="connsiteX0" fmla="*/ 0 w 6638916"/>
              <a:gd name="connsiteY0" fmla="*/ 872378 h 4157133"/>
              <a:gd name="connsiteX1" fmla="*/ 1492535 w 6638916"/>
              <a:gd name="connsiteY1" fmla="*/ 0 h 4157133"/>
              <a:gd name="connsiteX2" fmla="*/ 6638916 w 6638916"/>
              <a:gd name="connsiteY2" fmla="*/ 4157133 h 4157133"/>
              <a:gd name="connsiteX3" fmla="*/ 9525 w 6638916"/>
              <a:gd name="connsiteY3" fmla="*/ 4146444 h 4157133"/>
              <a:gd name="connsiteX4" fmla="*/ 0 w 6638916"/>
              <a:gd name="connsiteY4" fmla="*/ 872378 h 4157133"/>
              <a:gd name="connsiteX0" fmla="*/ 0 w 6638916"/>
              <a:gd name="connsiteY0" fmla="*/ 1081412 h 4366167"/>
              <a:gd name="connsiteX1" fmla="*/ 1810266 w 6638916"/>
              <a:gd name="connsiteY1" fmla="*/ 0 h 4366167"/>
              <a:gd name="connsiteX2" fmla="*/ 6638916 w 6638916"/>
              <a:gd name="connsiteY2" fmla="*/ 4366167 h 4366167"/>
              <a:gd name="connsiteX3" fmla="*/ 9525 w 6638916"/>
              <a:gd name="connsiteY3" fmla="*/ 4355478 h 4366167"/>
              <a:gd name="connsiteX4" fmla="*/ 0 w 6638916"/>
              <a:gd name="connsiteY4" fmla="*/ 1081412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772499 w 7401890"/>
              <a:gd name="connsiteY3" fmla="*/ 4355478 h 4366167"/>
              <a:gd name="connsiteX4" fmla="*/ 0 w 7401890"/>
              <a:gd name="connsiteY4" fmla="*/ 1520383 h 4366167"/>
              <a:gd name="connsiteX0" fmla="*/ 0 w 7401890"/>
              <a:gd name="connsiteY0" fmla="*/ 1520383 h 4366167"/>
              <a:gd name="connsiteX1" fmla="*/ 2573240 w 7401890"/>
              <a:gd name="connsiteY1" fmla="*/ 0 h 4366167"/>
              <a:gd name="connsiteX2" fmla="*/ 7401890 w 7401890"/>
              <a:gd name="connsiteY2" fmla="*/ 4366167 h 4366167"/>
              <a:gd name="connsiteX3" fmla="*/ 239463 w 7401890"/>
              <a:gd name="connsiteY3" fmla="*/ 4303220 h 4366167"/>
              <a:gd name="connsiteX4" fmla="*/ 0 w 7401890"/>
              <a:gd name="connsiteY4" fmla="*/ 1520383 h 4366167"/>
              <a:gd name="connsiteX0" fmla="*/ 0 w 7192856"/>
              <a:gd name="connsiteY0" fmla="*/ 1509931 h 4366167"/>
              <a:gd name="connsiteX1" fmla="*/ 2364206 w 7192856"/>
              <a:gd name="connsiteY1" fmla="*/ 0 h 4366167"/>
              <a:gd name="connsiteX2" fmla="*/ 7192856 w 7192856"/>
              <a:gd name="connsiteY2" fmla="*/ 4366167 h 4366167"/>
              <a:gd name="connsiteX3" fmla="*/ 30429 w 7192856"/>
              <a:gd name="connsiteY3" fmla="*/ 4303220 h 4366167"/>
              <a:gd name="connsiteX4" fmla="*/ 0 w 7192856"/>
              <a:gd name="connsiteY4" fmla="*/ 1509931 h 4366167"/>
              <a:gd name="connsiteX0" fmla="*/ 0 w 7192856"/>
              <a:gd name="connsiteY0" fmla="*/ 1509931 h 4313909"/>
              <a:gd name="connsiteX1" fmla="*/ 2364206 w 7192856"/>
              <a:gd name="connsiteY1" fmla="*/ 0 h 4313909"/>
              <a:gd name="connsiteX2" fmla="*/ 7192856 w 7192856"/>
              <a:gd name="connsiteY2" fmla="*/ 4313909 h 4313909"/>
              <a:gd name="connsiteX3" fmla="*/ 30429 w 7192856"/>
              <a:gd name="connsiteY3" fmla="*/ 4303220 h 4313909"/>
              <a:gd name="connsiteX4" fmla="*/ 0 w 7192856"/>
              <a:gd name="connsiteY4" fmla="*/ 1509931 h 4313909"/>
              <a:gd name="connsiteX0" fmla="*/ 0 w 6450786"/>
              <a:gd name="connsiteY0" fmla="*/ 1509931 h 4303220"/>
              <a:gd name="connsiteX1" fmla="*/ 2364206 w 6450786"/>
              <a:gd name="connsiteY1" fmla="*/ 0 h 4303220"/>
              <a:gd name="connsiteX2" fmla="*/ 6450786 w 6450786"/>
              <a:gd name="connsiteY2" fmla="*/ 3665904 h 4303220"/>
              <a:gd name="connsiteX3" fmla="*/ 30429 w 6450786"/>
              <a:gd name="connsiteY3" fmla="*/ 4303220 h 4303220"/>
              <a:gd name="connsiteX4" fmla="*/ 0 w 6450786"/>
              <a:gd name="connsiteY4" fmla="*/ 1509931 h 4303220"/>
              <a:gd name="connsiteX0" fmla="*/ 0 w 6450786"/>
              <a:gd name="connsiteY0" fmla="*/ 1509931 h 3665904"/>
              <a:gd name="connsiteX1" fmla="*/ 2364206 w 6450786"/>
              <a:gd name="connsiteY1" fmla="*/ 0 h 3665904"/>
              <a:gd name="connsiteX2" fmla="*/ 6450786 w 6450786"/>
              <a:gd name="connsiteY2" fmla="*/ 3665904 h 3665904"/>
              <a:gd name="connsiteX3" fmla="*/ 19977 w 6450786"/>
              <a:gd name="connsiteY3" fmla="*/ 3383471 h 3665904"/>
              <a:gd name="connsiteX4" fmla="*/ 0 w 6450786"/>
              <a:gd name="connsiteY4" fmla="*/ 1509931 h 3665904"/>
              <a:gd name="connsiteX0" fmla="*/ 926 w 6451712"/>
              <a:gd name="connsiteY0" fmla="*/ 1509931 h 3686570"/>
              <a:gd name="connsiteX1" fmla="*/ 2365132 w 6451712"/>
              <a:gd name="connsiteY1" fmla="*/ 0 h 3686570"/>
              <a:gd name="connsiteX2" fmla="*/ 6451712 w 6451712"/>
              <a:gd name="connsiteY2" fmla="*/ 3665904 h 3686570"/>
              <a:gd name="connsiteX3" fmla="*/ 0 w 6451712"/>
              <a:gd name="connsiteY3" fmla="*/ 3686570 h 3686570"/>
              <a:gd name="connsiteX4" fmla="*/ 926 w 6451712"/>
              <a:gd name="connsiteY4" fmla="*/ 1509931 h 3686570"/>
              <a:gd name="connsiteX0" fmla="*/ 926 w 6451712"/>
              <a:gd name="connsiteY0" fmla="*/ 1050056 h 3226695"/>
              <a:gd name="connsiteX1" fmla="*/ 2887717 w 6451712"/>
              <a:gd name="connsiteY1" fmla="*/ 0 h 3226695"/>
              <a:gd name="connsiteX2" fmla="*/ 6451712 w 6451712"/>
              <a:gd name="connsiteY2" fmla="*/ 3206029 h 3226695"/>
              <a:gd name="connsiteX3" fmla="*/ 0 w 6451712"/>
              <a:gd name="connsiteY3" fmla="*/ 3226695 h 3226695"/>
              <a:gd name="connsiteX4" fmla="*/ 926 w 6451712"/>
              <a:gd name="connsiteY4" fmla="*/ 1050056 h 3226695"/>
              <a:gd name="connsiteX0" fmla="*/ 6 w 6461244"/>
              <a:gd name="connsiteY0" fmla="*/ 1353155 h 3226695"/>
              <a:gd name="connsiteX1" fmla="*/ 2897249 w 6461244"/>
              <a:gd name="connsiteY1" fmla="*/ 0 h 3226695"/>
              <a:gd name="connsiteX2" fmla="*/ 6461244 w 6461244"/>
              <a:gd name="connsiteY2" fmla="*/ 3206029 h 3226695"/>
              <a:gd name="connsiteX3" fmla="*/ 9532 w 6461244"/>
              <a:gd name="connsiteY3" fmla="*/ 3226695 h 3226695"/>
              <a:gd name="connsiteX4" fmla="*/ 6 w 6461244"/>
              <a:gd name="connsiteY4" fmla="*/ 1353155 h 3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244" h="3226695">
                <a:moveTo>
                  <a:pt x="6" y="1353155"/>
                </a:moveTo>
                <a:lnTo>
                  <a:pt x="2897249" y="0"/>
                </a:lnTo>
                <a:lnTo>
                  <a:pt x="6461244" y="3206029"/>
                </a:lnTo>
                <a:lnTo>
                  <a:pt x="9532" y="3226695"/>
                </a:lnTo>
                <a:cubicBezTo>
                  <a:pt x="9841" y="2501149"/>
                  <a:pt x="-303" y="2078701"/>
                  <a:pt x="6" y="1353155"/>
                </a:cubicBez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90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54FA02DCA72488A894E436BA3344B" ma:contentTypeVersion="11" ma:contentTypeDescription="Ein neues Dokument erstellen." ma:contentTypeScope="" ma:versionID="0efc2c418342ef060afc1a25c10638db">
  <xsd:schema xmlns:xsd="http://www.w3.org/2001/XMLSchema" xmlns:xs="http://www.w3.org/2001/XMLSchema" xmlns:p="http://schemas.microsoft.com/office/2006/metadata/properties" xmlns:ns2="3b4ddbec-3349-4c85-93f9-32bd5c8d2b43" xmlns:ns3="d48a697e-fd98-49a0-85bc-f2587ce56d60" targetNamespace="http://schemas.microsoft.com/office/2006/metadata/properties" ma:root="true" ma:fieldsID="c2f7f1351c444c64ae8a80d42ce05742" ns2:_="" ns3:_="">
    <xsd:import namespace="3b4ddbec-3349-4c85-93f9-32bd5c8d2b43"/>
    <xsd:import namespace="d48a697e-fd98-49a0-85bc-f2587ce56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dbec-3349-4c85-93f9-32bd5c8d2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a697e-fd98-49a0-85bc-f2587ce5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F48B0D-C769-45C7-988E-EF00CA09BAFD}"/>
</file>

<file path=customXml/itemProps2.xml><?xml version="1.0" encoding="utf-8"?>
<ds:datastoreItem xmlns:ds="http://schemas.openxmlformats.org/officeDocument/2006/customXml" ds:itemID="{7509BD0B-921A-4F16-A71C-2C07AF2D6CAE}"/>
</file>

<file path=customXml/itemProps3.xml><?xml version="1.0" encoding="utf-8"?>
<ds:datastoreItem xmlns:ds="http://schemas.openxmlformats.org/officeDocument/2006/customXml" ds:itemID="{1AF67B3F-ACCF-47FE-871E-E3A8CB072D09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963</Words>
  <Application>Microsoft Office PowerPoint</Application>
  <PresentationFormat>Panorámica</PresentationFormat>
  <Paragraphs>134</Paragraphs>
  <Slides>17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Helvetica Neue Medium</vt:lpstr>
      <vt:lpstr>Symbol</vt:lpstr>
      <vt:lpstr>Times New Roman</vt:lpstr>
      <vt:lpstr>Tema de Office</vt:lpstr>
      <vt:lpstr>El rol de los gobiernos subnacionales en la búsqueda de financiamiento climático </vt:lpstr>
      <vt:lpstr>Contexto:</vt:lpstr>
      <vt:lpstr>Actividades GIZ :</vt:lpstr>
      <vt:lpstr>Guía de financiamiento climático para las entidades federativas en México (2018)  Objetivos: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Curso virtual financiamiento climático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 los gobiernos subnacionales en la búsqueda de financiamiento climático</dc:title>
  <dc:creator>GONZALEZ ULLOA, YURIANA GIZ MX</dc:creator>
  <cp:lastModifiedBy>GONZALEZ ULLOA, YURIANA GIZ MX</cp:lastModifiedBy>
  <cp:revision>8</cp:revision>
  <dcterms:created xsi:type="dcterms:W3CDTF">2020-11-18T17:25:59Z</dcterms:created>
  <dcterms:modified xsi:type="dcterms:W3CDTF">2020-11-18T18:46:18Z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0x0101009F754FA02DCA72488A894E436BA3344B</vt:lpwstr>
  </property>
</Properties>
</file>